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66" r:id="rId2"/>
    <p:sldId id="267" r:id="rId3"/>
  </p:sldIdLst>
  <p:sldSz cx="7775575" cy="10907713"/>
  <p:notesSz cx="6770688" cy="990282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  <a:srgbClr val="FF6600"/>
    <a:srgbClr val="FFFFFF"/>
    <a:srgbClr val="000000"/>
    <a:srgbClr val="D9EAD5"/>
    <a:srgbClr val="3B6431"/>
    <a:srgbClr val="20351B"/>
    <a:srgbClr val="2B0B0F"/>
    <a:srgbClr val="14425D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324" y="-327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6224588" y="8334375"/>
            <a:ext cx="1247775" cy="1212850"/>
          </a:xfrm>
          <a:prstGeom prst="rect">
            <a:avLst/>
          </a:prstGeom>
          <a:solidFill>
            <a:schemeClr val="accent1"/>
          </a:solidFill>
        </p:spPr>
        <p:txBody>
          <a:bodyPr vert="horz" anchor="ctr"/>
          <a:lstStyle>
            <a:lvl1pPr marL="0" indent="0" algn="ctr">
              <a:buNone/>
              <a:defRPr sz="1200"/>
            </a:lvl1pPr>
          </a:lstStyle>
          <a:p>
            <a:r>
              <a:rPr kumimoji="1" lang="ja-JP" altLang="en-US" dirty="0" smtClean="0"/>
              <a:t>写真を入れてください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88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7775574" cy="1090771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7625" y="7717473"/>
            <a:ext cx="7823200" cy="319024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2793471" y="709320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医学生・若手医師</a:t>
            </a: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967878" y="1058821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キャリアデザインセミナー</a:t>
            </a:r>
            <a:endParaRPr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26908" y="394591"/>
            <a:ext cx="1415772" cy="6760825"/>
          </a:xfrm>
          <a:prstGeom prst="rect">
            <a:avLst/>
          </a:prstGeom>
        </p:spPr>
        <p:txBody>
          <a:bodyPr vert="eaVert"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 smtClean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専門医制度を学び、</a:t>
            </a:r>
            <a:endParaRPr lang="en-US" altLang="ja-JP" sz="4000" dirty="0" smtClean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dirty="0" smtClean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これからのキャリアを考える</a:t>
            </a:r>
            <a:endParaRPr lang="ja-JP" altLang="en-US" sz="4000" dirty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818128" y="2141969"/>
            <a:ext cx="4594725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講師からの話題提供の後、ワールド・カフェ形式のワークショップを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開催！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793471" y="3493781"/>
            <a:ext cx="4176000" cy="323165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専門医制度はどうなるの？</a:t>
            </a:r>
            <a:endParaRPr lang="ja-JP" altLang="en-US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2872687" y="5236624"/>
            <a:ext cx="4601581" cy="789002"/>
            <a:chOff x="2872687" y="5561744"/>
            <a:chExt cx="4601581" cy="789002"/>
          </a:xfrm>
        </p:grpSpPr>
        <p:sp>
          <p:nvSpPr>
            <p:cNvPr id="57" name="正方形/長方形 56"/>
            <p:cNvSpPr/>
            <p:nvPr/>
          </p:nvSpPr>
          <p:spPr>
            <a:xfrm>
              <a:off x="3852737" y="5581305"/>
              <a:ext cx="3621531" cy="76944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７月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24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（日）</a:t>
              </a: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2872687" y="5561744"/>
              <a:ext cx="800663" cy="628657"/>
              <a:chOff x="2872687" y="5561744"/>
              <a:chExt cx="800663" cy="628657"/>
            </a:xfrm>
          </p:grpSpPr>
          <p:sp>
            <p:nvSpPr>
              <p:cNvPr id="54" name="正方形/長方形 53"/>
              <p:cNvSpPr/>
              <p:nvPr/>
            </p:nvSpPr>
            <p:spPr>
              <a:xfrm>
                <a:off x="2949852" y="5727026"/>
                <a:ext cx="646331" cy="369332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18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日程</a:t>
                </a:r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2872687" y="5561744"/>
                <a:ext cx="800663" cy="628657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80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cxnSp>
        <p:nvCxnSpPr>
          <p:cNvPr id="18" name="直線コネクタ 17"/>
          <p:cNvCxnSpPr/>
          <p:nvPr/>
        </p:nvCxnSpPr>
        <p:spPr>
          <a:xfrm>
            <a:off x="2841182" y="1864548"/>
            <a:ext cx="43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841182" y="3017896"/>
            <a:ext cx="43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/>
          <p:cNvGrpSpPr/>
          <p:nvPr/>
        </p:nvGrpSpPr>
        <p:grpSpPr>
          <a:xfrm>
            <a:off x="782313" y="6898311"/>
            <a:ext cx="1531580" cy="1531580"/>
            <a:chOff x="524671" y="8286399"/>
            <a:chExt cx="2066994" cy="2066994"/>
          </a:xfrm>
        </p:grpSpPr>
        <p:sp>
          <p:nvSpPr>
            <p:cNvPr id="41" name="正方形/長方形 40"/>
            <p:cNvSpPr/>
            <p:nvPr/>
          </p:nvSpPr>
          <p:spPr>
            <a:xfrm>
              <a:off x="648565" y="8756671"/>
              <a:ext cx="1943100" cy="128764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8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参加費</a:t>
              </a:r>
            </a:p>
            <a:p>
              <a:pPr algn="ctr"/>
              <a:r>
                <a:rPr lang="ja-JP" altLang="en-US" sz="28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24671" y="8286399"/>
              <a:ext cx="2066994" cy="20669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2872687" y="6043357"/>
            <a:ext cx="2626654" cy="628657"/>
            <a:chOff x="2872687" y="6368477"/>
            <a:chExt cx="2626654" cy="628657"/>
          </a:xfrm>
        </p:grpSpPr>
        <p:sp>
          <p:nvSpPr>
            <p:cNvPr id="58" name="正方形/長方形 57"/>
            <p:cNvSpPr/>
            <p:nvPr/>
          </p:nvSpPr>
          <p:spPr>
            <a:xfrm>
              <a:off x="3852736" y="6518370"/>
              <a:ext cx="1646605" cy="40011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13</a:t>
              </a: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時～</a:t>
              </a:r>
              <a:r>
                <a:rPr lang="en-US" altLang="ja-JP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時</a:t>
              </a:r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2872687" y="6368477"/>
              <a:ext cx="800663" cy="628657"/>
              <a:chOff x="2872687" y="6368477"/>
              <a:chExt cx="800663" cy="628657"/>
            </a:xfrm>
          </p:grpSpPr>
          <p:sp>
            <p:nvSpPr>
              <p:cNvPr id="62" name="正方形/長方形 61"/>
              <p:cNvSpPr/>
              <p:nvPr/>
            </p:nvSpPr>
            <p:spPr>
              <a:xfrm>
                <a:off x="2949852" y="6533759"/>
                <a:ext cx="646331" cy="369332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18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</a:t>
                </a:r>
              </a:p>
            </p:txBody>
          </p:sp>
          <p:sp>
            <p:nvSpPr>
              <p:cNvPr id="63" name="角丸四角形 62"/>
              <p:cNvSpPr/>
              <p:nvPr/>
            </p:nvSpPr>
            <p:spPr>
              <a:xfrm>
                <a:off x="2872687" y="6368477"/>
                <a:ext cx="800663" cy="628657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80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27" name="グループ化 26"/>
          <p:cNvGrpSpPr/>
          <p:nvPr/>
        </p:nvGrpSpPr>
        <p:grpSpPr>
          <a:xfrm>
            <a:off x="2872687" y="6850090"/>
            <a:ext cx="4242482" cy="688871"/>
            <a:chOff x="2872687" y="7175210"/>
            <a:chExt cx="4242482" cy="688871"/>
          </a:xfrm>
        </p:grpSpPr>
        <p:sp>
          <p:nvSpPr>
            <p:cNvPr id="59" name="正方形/長方形 58"/>
            <p:cNvSpPr/>
            <p:nvPr/>
          </p:nvSpPr>
          <p:spPr>
            <a:xfrm>
              <a:off x="3852737" y="7217750"/>
              <a:ext cx="3262432" cy="646331"/>
            </a:xfrm>
            <a:prstGeom prst="rect">
              <a:avLst/>
            </a:prstGeom>
          </p:spPr>
          <p:txBody>
            <a:bodyPr wrap="none" anchor="ctr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北海道医師会館８階会議室</a:t>
              </a:r>
            </a:p>
            <a:p>
              <a:r>
                <a:rPr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lang="zh-CN" altLang="en-US" sz="1600" b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札幌市中央区</a:t>
              </a:r>
              <a:r>
                <a:rPr lang="zh-CN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大通西６丁目</a:t>
              </a:r>
              <a:endPara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24" name="グループ化 23"/>
            <p:cNvGrpSpPr/>
            <p:nvPr/>
          </p:nvGrpSpPr>
          <p:grpSpPr>
            <a:xfrm>
              <a:off x="2872687" y="7175210"/>
              <a:ext cx="800663" cy="628657"/>
              <a:chOff x="2872687" y="7175210"/>
              <a:chExt cx="800663" cy="628657"/>
            </a:xfrm>
          </p:grpSpPr>
          <p:sp>
            <p:nvSpPr>
              <p:cNvPr id="65" name="正方形/長方形 64"/>
              <p:cNvSpPr/>
              <p:nvPr/>
            </p:nvSpPr>
            <p:spPr>
              <a:xfrm>
                <a:off x="2949852" y="7356250"/>
                <a:ext cx="646331" cy="369332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18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場所</a:t>
                </a:r>
              </a:p>
            </p:txBody>
          </p:sp>
          <p:sp>
            <p:nvSpPr>
              <p:cNvPr id="66" name="角丸四角形 65"/>
              <p:cNvSpPr/>
              <p:nvPr/>
            </p:nvSpPr>
            <p:spPr>
              <a:xfrm>
                <a:off x="2872687" y="7175210"/>
                <a:ext cx="800663" cy="628657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80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26" name="グループ化 25"/>
          <p:cNvGrpSpPr/>
          <p:nvPr/>
        </p:nvGrpSpPr>
        <p:grpSpPr>
          <a:xfrm>
            <a:off x="2872687" y="7538037"/>
            <a:ext cx="4580049" cy="1077218"/>
            <a:chOff x="2872687" y="7863157"/>
            <a:chExt cx="4580049" cy="1077218"/>
          </a:xfrm>
        </p:grpSpPr>
        <p:sp>
          <p:nvSpPr>
            <p:cNvPr id="50" name="正方形/長方形 49"/>
            <p:cNvSpPr/>
            <p:nvPr/>
          </p:nvSpPr>
          <p:spPr>
            <a:xfrm>
              <a:off x="3852736" y="7863157"/>
              <a:ext cx="3600000" cy="107721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櫻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 範明 先生</a:t>
              </a:r>
              <a:endPara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北大医学研究科生殖内分泌・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腫瘍学分野教授）</a:t>
              </a:r>
              <a:endPara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zh-CN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石井 安彦 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先生</a:t>
              </a:r>
              <a:endParaRPr lang="en-US" altLang="zh-CN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zh-CN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zh-CN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北海道保健</a:t>
              </a:r>
              <a:r>
                <a:rPr lang="zh-CN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福祉部</a:t>
              </a:r>
              <a:r>
                <a:rPr lang="ja-JP" altLang="en-US" sz="1200" b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地域医療推進局</a:t>
              </a:r>
              <a:r>
                <a:rPr lang="zh-CN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医療参事）</a:t>
              </a:r>
              <a:endPara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25" name="グループ化 24"/>
            <p:cNvGrpSpPr/>
            <p:nvPr/>
          </p:nvGrpSpPr>
          <p:grpSpPr>
            <a:xfrm>
              <a:off x="2872687" y="7981943"/>
              <a:ext cx="800663" cy="628657"/>
              <a:chOff x="2872687" y="7981943"/>
              <a:chExt cx="800663" cy="628657"/>
            </a:xfrm>
          </p:grpSpPr>
          <p:sp>
            <p:nvSpPr>
              <p:cNvPr id="68" name="正方形/長方形 67"/>
              <p:cNvSpPr/>
              <p:nvPr/>
            </p:nvSpPr>
            <p:spPr>
              <a:xfrm>
                <a:off x="2949852" y="8139635"/>
                <a:ext cx="646331" cy="369332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18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講師</a:t>
                </a:r>
              </a:p>
            </p:txBody>
          </p:sp>
          <p:sp>
            <p:nvSpPr>
              <p:cNvPr id="69" name="角丸四角形 68"/>
              <p:cNvSpPr/>
              <p:nvPr/>
            </p:nvSpPr>
            <p:spPr>
              <a:xfrm>
                <a:off x="2872687" y="7981943"/>
                <a:ext cx="800663" cy="628657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80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70" name="正方形/長方形 69"/>
          <p:cNvSpPr/>
          <p:nvPr/>
        </p:nvSpPr>
        <p:spPr>
          <a:xfrm>
            <a:off x="2793471" y="3900481"/>
            <a:ext cx="4176000" cy="323165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どんな病院で研修したい？</a:t>
            </a:r>
            <a:endParaRPr lang="ja-JP" altLang="en-US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793471" y="4321815"/>
            <a:ext cx="4176000" cy="5539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将来の診療科選びのポイントを聞いてみよう！</a:t>
            </a:r>
            <a:endParaRPr lang="ja-JP" altLang="en-US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571643" y="9755076"/>
            <a:ext cx="2028119" cy="1043377"/>
            <a:chOff x="2793471" y="9600412"/>
            <a:chExt cx="2028119" cy="1043377"/>
          </a:xfrm>
        </p:grpSpPr>
        <p:sp>
          <p:nvSpPr>
            <p:cNvPr id="52" name="正方形/長方形 51"/>
            <p:cNvSpPr/>
            <p:nvPr/>
          </p:nvSpPr>
          <p:spPr>
            <a:xfrm>
              <a:off x="2793471" y="9845512"/>
              <a:ext cx="1723549" cy="40100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北海道医師会</a:t>
              </a:r>
              <a:endParaRPr lang="ja-JP" altLang="en-US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793471" y="10182124"/>
              <a:ext cx="20281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電話　</a:t>
              </a:r>
              <a:r>
                <a:rPr lang="en-US" altLang="ja-JP" sz="1200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011-231-1726</a:t>
              </a:r>
            </a:p>
            <a:p>
              <a:r>
                <a:rPr lang="ja-JP" alt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メール　</a:t>
              </a:r>
              <a:r>
                <a:rPr lang="en-US" altLang="ja-JP" sz="1200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3ka@m.doui.jp</a:t>
              </a:r>
              <a:endParaRPr lang="ja-JP" altLang="en-US" sz="120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822748" y="9600412"/>
              <a:ext cx="1736373" cy="26161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100" b="1" dirty="0" smtClean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お申込み・</a:t>
              </a:r>
              <a:r>
                <a:rPr lang="ja-JP" altLang="en-US" sz="1100" b="1" dirty="0">
                  <a:solidFill>
                    <a:schemeClr val="accent4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お問い合わせ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31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350661" y="3209372"/>
            <a:ext cx="7044181" cy="7009450"/>
          </a:xfrm>
          <a:prstGeom prst="roundRect">
            <a:avLst>
              <a:gd name="adj" fmla="val 4662"/>
            </a:avLst>
          </a:prstGeom>
          <a:noFill/>
          <a:ln w="25400">
            <a:solidFill>
              <a:schemeClr val="accent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328861" y="2925482"/>
            <a:ext cx="2994025" cy="5556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参加申込書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68412" y="1456431"/>
            <a:ext cx="5114925" cy="383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参加申し込みは、ＦＡＸまたはＥ－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mail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08611" y="222063"/>
            <a:ext cx="3297190" cy="2695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北海道医師会事業第</a:t>
            </a: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三</a:t>
            </a:r>
            <a:r>
              <a:rPr kumimoji="0" lang="ja-JP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課　行</a:t>
            </a:r>
            <a:endParaRPr kumimoji="0" lang="ja-JP" alt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1"/>
          <p:cNvSpPr>
            <a:spLocks noChangeArrowheads="1"/>
          </p:cNvSpPr>
          <p:nvPr/>
        </p:nvSpPr>
        <p:spPr bwMode="auto">
          <a:xfrm rot="16200000">
            <a:off x="3516224" y="566694"/>
            <a:ext cx="681963" cy="838200"/>
          </a:xfrm>
          <a:custGeom>
            <a:avLst/>
            <a:gdLst>
              <a:gd name="G0" fmla="+- 11462 0 0"/>
              <a:gd name="G1" fmla="+- 5091 0 0"/>
              <a:gd name="G2" fmla="+- 21600 0 5091"/>
              <a:gd name="G3" fmla="+- 10800 0 5091"/>
              <a:gd name="G4" fmla="+- 21600 0 11462"/>
              <a:gd name="G5" fmla="*/ G4 G3 10800"/>
              <a:gd name="G6" fmla="+- 21600 0 G5"/>
              <a:gd name="T0" fmla="*/ 11462 w 21600"/>
              <a:gd name="T1" fmla="*/ 0 h 21600"/>
              <a:gd name="T2" fmla="*/ 0 w 21600"/>
              <a:gd name="T3" fmla="*/ 10800 h 21600"/>
              <a:gd name="T4" fmla="*/ 11462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462" y="0"/>
                </a:moveTo>
                <a:lnTo>
                  <a:pt x="11462" y="5091"/>
                </a:lnTo>
                <a:lnTo>
                  <a:pt x="3375" y="5091"/>
                </a:lnTo>
                <a:lnTo>
                  <a:pt x="3375" y="16509"/>
                </a:lnTo>
                <a:lnTo>
                  <a:pt x="11462" y="16509"/>
                </a:lnTo>
                <a:lnTo>
                  <a:pt x="1146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091"/>
                </a:moveTo>
                <a:lnTo>
                  <a:pt x="1350" y="16509"/>
                </a:lnTo>
                <a:lnTo>
                  <a:pt x="2700" y="16509"/>
                </a:lnTo>
                <a:lnTo>
                  <a:pt x="2700" y="5091"/>
                </a:lnTo>
                <a:close/>
              </a:path>
              <a:path w="21600" h="21600">
                <a:moveTo>
                  <a:pt x="0" y="5091"/>
                </a:moveTo>
                <a:lnTo>
                  <a:pt x="0" y="16509"/>
                </a:lnTo>
                <a:lnTo>
                  <a:pt x="675" y="16509"/>
                </a:lnTo>
                <a:lnTo>
                  <a:pt x="675" y="509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944563" y="4448834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90887" y="1831941"/>
            <a:ext cx="4563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4"/>
                </a:solidFill>
                <a:latin typeface="+mn-ea"/>
              </a:rPr>
              <a:t>Ｆ Ａ Ｘ　０１１－２３１－７２７２</a:t>
            </a:r>
            <a:endParaRPr kumimoji="1" lang="en-US" altLang="ja-JP" sz="2800" dirty="0" smtClean="0">
              <a:solidFill>
                <a:schemeClr val="accent4"/>
              </a:solidFill>
              <a:latin typeface="+mn-ea"/>
            </a:endParaRPr>
          </a:p>
          <a:p>
            <a:r>
              <a:rPr lang="ja-JP" altLang="en-US" sz="2800" dirty="0" smtClean="0">
                <a:solidFill>
                  <a:schemeClr val="accent4"/>
                </a:solidFill>
                <a:latin typeface="+mn-ea"/>
              </a:rPr>
              <a:t>メール　</a:t>
            </a:r>
            <a:r>
              <a:rPr lang="en-US" altLang="ja-JP" sz="2800" dirty="0" smtClean="0">
                <a:solidFill>
                  <a:schemeClr val="accent4"/>
                </a:solidFill>
                <a:latin typeface="+mn-ea"/>
              </a:rPr>
              <a:t>3ka@m.doui.jp</a:t>
            </a:r>
            <a:endParaRPr kumimoji="1" lang="en-US" altLang="ja-JP" sz="2800" dirty="0">
              <a:solidFill>
                <a:schemeClr val="accent4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661" y="3940316"/>
            <a:ext cx="70441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+mn-ea"/>
              </a:rPr>
              <a:t>‎医学生・研修医キャリアデザインセミナー</a:t>
            </a:r>
            <a:endParaRPr lang="ja-JP" altLang="ja-JP" sz="2800" dirty="0">
              <a:latin typeface="+mn-ea"/>
            </a:endParaRPr>
          </a:p>
          <a:p>
            <a:pPr algn="ctr"/>
            <a:r>
              <a:rPr lang="ja-JP" altLang="en-US" sz="2000" dirty="0" smtClean="0">
                <a:latin typeface="+mn-ea"/>
              </a:rPr>
              <a:t>－専門医制度を学び、これからのキャリアを考える－</a:t>
            </a:r>
            <a:endParaRPr lang="en-US" altLang="ja-JP" sz="2000" dirty="0">
              <a:latin typeface="+mn-ea"/>
            </a:endParaRPr>
          </a:p>
          <a:p>
            <a:pPr algn="ctr"/>
            <a:endParaRPr lang="en-US" altLang="ja-JP" sz="2000" b="1" dirty="0">
              <a:latin typeface="+mn-ea"/>
            </a:endParaRPr>
          </a:p>
          <a:p>
            <a:pPr algn="ctr"/>
            <a:r>
              <a:rPr lang="ja-JP" altLang="en-US" sz="2000" b="1" dirty="0">
                <a:latin typeface="+mn-ea"/>
              </a:rPr>
              <a:t>　</a:t>
            </a:r>
            <a:r>
              <a:rPr lang="ja-JP" altLang="en-US" sz="2000" b="1" dirty="0" smtClean="0">
                <a:latin typeface="+mn-ea"/>
              </a:rPr>
              <a:t>　　　　　　　　　　　　　　申込締切：</a:t>
            </a:r>
            <a:r>
              <a:rPr lang="ja-JP" altLang="ja-JP" sz="2000" b="1" dirty="0" smtClean="0">
                <a:latin typeface="+mn-ea"/>
              </a:rPr>
              <a:t>平成</a:t>
            </a:r>
            <a:r>
              <a:rPr lang="ja-JP" altLang="en-US" sz="2000" b="1" dirty="0" smtClean="0">
                <a:latin typeface="+mn-ea"/>
              </a:rPr>
              <a:t>２８</a:t>
            </a:r>
            <a:r>
              <a:rPr lang="ja-JP" altLang="ja-JP" sz="2000" b="1" dirty="0" smtClean="0">
                <a:latin typeface="+mn-ea"/>
              </a:rPr>
              <a:t>年</a:t>
            </a:r>
            <a:r>
              <a:rPr lang="ja-JP" altLang="en-US" sz="2000" b="1" dirty="0" smtClean="0">
                <a:latin typeface="+mn-ea"/>
              </a:rPr>
              <a:t>７</a:t>
            </a:r>
            <a:r>
              <a:rPr lang="ja-JP" altLang="ja-JP" sz="2000" b="1" dirty="0" smtClean="0">
                <a:latin typeface="+mn-ea"/>
              </a:rPr>
              <a:t>月</a:t>
            </a:r>
            <a:r>
              <a:rPr lang="ja-JP" altLang="en-US" sz="2000" b="1" dirty="0" smtClean="0">
                <a:latin typeface="+mn-ea"/>
              </a:rPr>
              <a:t>２０</a:t>
            </a:r>
            <a:r>
              <a:rPr lang="ja-JP" altLang="ja-JP" sz="2000" b="1" dirty="0" smtClean="0">
                <a:latin typeface="+mn-ea"/>
              </a:rPr>
              <a:t>日</a:t>
            </a:r>
            <a:r>
              <a:rPr lang="ja-JP" altLang="en-US" sz="2000" b="1" dirty="0" smtClean="0">
                <a:latin typeface="+mn-ea"/>
              </a:rPr>
              <a:t>（水）　</a:t>
            </a:r>
            <a:endParaRPr lang="en-US" altLang="ja-JP" sz="2000" b="1" dirty="0" smtClean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17693" y="3573756"/>
            <a:ext cx="2040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平成２８年　　　月　　　日</a:t>
            </a:r>
            <a:endParaRPr kumimoji="1" lang="ja-JP" altLang="en-US" sz="1400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16375"/>
              </p:ext>
            </p:extLst>
          </p:nvPr>
        </p:nvGraphicFramePr>
        <p:xfrm>
          <a:off x="542611" y="5484607"/>
          <a:ext cx="6672105" cy="43028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813"/>
                <a:gridCol w="4066292"/>
              </a:tblGrid>
              <a:tr h="926192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</a:rPr>
                        <a:t>　所属</a:t>
                      </a:r>
                      <a:r>
                        <a:rPr kumimoji="1" lang="ja-JP" altLang="en-US" sz="1600" dirty="0" smtClean="0">
                          <a:solidFill>
                            <a:sysClr val="windowText" lastClr="000000"/>
                          </a:solidFill>
                        </a:rPr>
                        <a:t>（医療機関または大学名）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 anchorCtr="1"/>
                </a:tc>
              </a:tr>
              <a:tr h="5498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</a:rPr>
                        <a:t>ふりがな</a:t>
                      </a:r>
                      <a:endParaRPr kumimoji="1" lang="en-US" altLang="ja-JP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</a:rPr>
                        <a:t>氏　　　名</a:t>
                      </a:r>
                      <a:endParaRPr kumimoji="1" lang="ja-JP" alt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</a:rPr>
                        <a:t>診療科・職名または学年</a:t>
                      </a:r>
                    </a:p>
                  </a:txBody>
                  <a:tcPr anchor="ctr" anchorCtr="1"/>
                </a:tc>
              </a:tr>
              <a:tr h="1091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613400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</a:rPr>
                        <a:t>託児室の利用　　　　　　有　　・　　　無</a:t>
                      </a:r>
                      <a:endParaRPr kumimoji="1" lang="en-US" altLang="ja-JP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kumimoji="1" lang="en-US" altLang="ja-JP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お子様　</a:t>
                      </a:r>
                      <a:r>
                        <a:rPr kumimoji="1" lang="en-US" altLang="ja-JP" sz="153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氏名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ふりがな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ja-JP" sz="153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（(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年齢・性別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歳　</a:t>
                      </a:r>
                      <a:r>
                        <a:rPr kumimoji="1" lang="ja-JP" altLang="ja-JP" sz="153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ヶ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月、男・女）</a:t>
                      </a:r>
                    </a:p>
                    <a:p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1" lang="ja-JP" altLang="ja-JP" sz="153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お子様　</a:t>
                      </a:r>
                      <a:r>
                        <a:rPr kumimoji="1" lang="en-US" altLang="ja-JP" sz="153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氏名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ふりがな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ja-JP" sz="153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（(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年齢・性別</a:t>
                      </a:r>
                      <a:r>
                        <a:rPr kumimoji="1" lang="en-US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歳　</a:t>
                      </a:r>
                      <a:r>
                        <a:rPr kumimoji="1" lang="ja-JP" altLang="ja-JP" sz="153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ヶ</a:t>
                      </a:r>
                      <a:r>
                        <a:rPr kumimoji="1" lang="ja-JP" altLang="ja-JP" sz="153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月、男・女）</a:t>
                      </a:r>
                    </a:p>
                    <a:p>
                      <a:pPr algn="ctr"/>
                      <a:endParaRPr kumimoji="1" lang="ja-JP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716232" y="10277605"/>
            <a:ext cx="63130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+mj-ea"/>
              </a:rPr>
              <a:t>＊個人情報は適切に管理し、セミナーの連絡のみに使用いたします。</a:t>
            </a:r>
            <a:endParaRPr lang="en-US" altLang="ja-JP" sz="16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5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配色A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9F2936"/>
      </a:accent1>
      <a:accent2>
        <a:srgbClr val="F07F09"/>
      </a:accent2>
      <a:accent3>
        <a:srgbClr val="604878"/>
      </a:accent3>
      <a:accent4>
        <a:srgbClr val="4E8542"/>
      </a:accent4>
      <a:accent5>
        <a:srgbClr val="1B587C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17年金セミナー</Template>
  <TotalTime>0</TotalTime>
  <Words>178</Words>
  <Application>Microsoft Office PowerPoint</Application>
  <PresentationFormat>ユーザー設定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HGS明朝E</vt:lpstr>
      <vt:lpstr>HGｺﾞｼｯｸM</vt:lpstr>
      <vt:lpstr>ＭＳ Ｐゴシック</vt:lpstr>
      <vt:lpstr>ＭＳ ゴシック</vt:lpstr>
      <vt:lpstr>ＭＳ 明朝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2015-04-28T11:58:26Z</dcterms:created>
  <dcterms:modified xsi:type="dcterms:W3CDTF">2016-07-12T07:57:23Z</dcterms:modified>
</cp:coreProperties>
</file>