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5"/>
  </p:notesMasterIdLst>
  <p:sldIdLst>
    <p:sldId id="260" r:id="rId3"/>
    <p:sldId id="257" r:id="rId4"/>
  </p:sldIdLst>
  <p:sldSz cx="6858000" cy="9906000" type="A4"/>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snapToObjects="1">
      <p:cViewPr varScale="1">
        <p:scale>
          <a:sx n="55" d="100"/>
          <a:sy n="55" d="100"/>
        </p:scale>
        <p:origin x="1422" y="90"/>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33964" cy="495141"/>
          </a:xfrm>
          <a:prstGeom prst="rect">
            <a:avLst/>
          </a:prstGeom>
        </p:spPr>
        <p:txBody>
          <a:bodyPr vert="horz" lIns="91147" tIns="45574" rIns="91147" bIns="45574" rtlCol="0"/>
          <a:lstStyle>
            <a:lvl1pPr algn="l">
              <a:defRPr sz="1200"/>
            </a:lvl1pPr>
          </a:lstStyle>
          <a:p>
            <a:endParaRPr kumimoji="1" lang="ja-JP" altLang="en-US"/>
          </a:p>
        </p:txBody>
      </p:sp>
      <p:sp>
        <p:nvSpPr>
          <p:cNvPr id="3" name="日付プレースホルダ 2"/>
          <p:cNvSpPr>
            <a:spLocks noGrp="1"/>
          </p:cNvSpPr>
          <p:nvPr>
            <p:ph type="dt" idx="1"/>
          </p:nvPr>
        </p:nvSpPr>
        <p:spPr>
          <a:xfrm>
            <a:off x="3835157" y="1"/>
            <a:ext cx="2933964" cy="495141"/>
          </a:xfrm>
          <a:prstGeom prst="rect">
            <a:avLst/>
          </a:prstGeom>
        </p:spPr>
        <p:txBody>
          <a:bodyPr vert="horz" lIns="91147" tIns="45574" rIns="91147" bIns="45574" rtlCol="0"/>
          <a:lstStyle>
            <a:lvl1pPr algn="r">
              <a:defRPr sz="1200"/>
            </a:lvl1pPr>
          </a:lstStyle>
          <a:p>
            <a:fld id="{BF9C92B6-F11C-41C9-8BCF-244124D64897}" type="datetimeFigureOut">
              <a:rPr kumimoji="1" lang="ja-JP" altLang="en-US" smtClean="0"/>
              <a:pPr/>
              <a:t>2018/6/11</a:t>
            </a:fld>
            <a:endParaRPr kumimoji="1" lang="ja-JP" altLang="en-US"/>
          </a:p>
        </p:txBody>
      </p:sp>
      <p:sp>
        <p:nvSpPr>
          <p:cNvPr id="4" name="スライド イメージ プレースホルダ 3"/>
          <p:cNvSpPr>
            <a:spLocks noGrp="1" noRot="1" noChangeAspect="1"/>
          </p:cNvSpPr>
          <p:nvPr>
            <p:ph type="sldImg" idx="2"/>
          </p:nvPr>
        </p:nvSpPr>
        <p:spPr>
          <a:xfrm>
            <a:off x="2100263" y="741363"/>
            <a:ext cx="2570162" cy="3714750"/>
          </a:xfrm>
          <a:prstGeom prst="rect">
            <a:avLst/>
          </a:prstGeom>
          <a:noFill/>
          <a:ln w="12700">
            <a:solidFill>
              <a:prstClr val="black"/>
            </a:solidFill>
          </a:ln>
        </p:spPr>
        <p:txBody>
          <a:bodyPr vert="horz" lIns="91147" tIns="45574" rIns="91147" bIns="45574" rtlCol="0" anchor="ctr"/>
          <a:lstStyle/>
          <a:p>
            <a:endParaRPr lang="ja-JP" altLang="en-US"/>
          </a:p>
        </p:txBody>
      </p:sp>
      <p:sp>
        <p:nvSpPr>
          <p:cNvPr id="5" name="ノート プレースホルダ 4"/>
          <p:cNvSpPr>
            <a:spLocks noGrp="1"/>
          </p:cNvSpPr>
          <p:nvPr>
            <p:ph type="body" sz="quarter" idx="3"/>
          </p:nvPr>
        </p:nvSpPr>
        <p:spPr>
          <a:xfrm>
            <a:off x="677069" y="4703842"/>
            <a:ext cx="5416550" cy="4456271"/>
          </a:xfrm>
          <a:prstGeom prst="rect">
            <a:avLst/>
          </a:prstGeom>
        </p:spPr>
        <p:txBody>
          <a:bodyPr vert="horz" lIns="91147" tIns="45574" rIns="91147" bIns="4557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05966"/>
            <a:ext cx="2933964" cy="495141"/>
          </a:xfrm>
          <a:prstGeom prst="rect">
            <a:avLst/>
          </a:prstGeom>
        </p:spPr>
        <p:txBody>
          <a:bodyPr vert="horz" lIns="91147" tIns="45574" rIns="91147" bIns="4557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35157" y="9405966"/>
            <a:ext cx="2933964" cy="495141"/>
          </a:xfrm>
          <a:prstGeom prst="rect">
            <a:avLst/>
          </a:prstGeom>
        </p:spPr>
        <p:txBody>
          <a:bodyPr vert="horz" lIns="91147" tIns="45574" rIns="91147" bIns="45574" rtlCol="0" anchor="b"/>
          <a:lstStyle>
            <a:lvl1pPr algn="r">
              <a:defRPr sz="1200"/>
            </a:lvl1pPr>
          </a:lstStyle>
          <a:p>
            <a:fld id="{112AF161-D8AF-4E43-99BE-60923BD69E8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7"/>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5"/>
            <a:ext cx="4800600" cy="2531533"/>
          </a:xfrm>
        </p:spPr>
        <p:txBody>
          <a:bodyPr/>
          <a:lstStyle>
            <a:lvl1pPr marL="0" indent="0" algn="ctr">
              <a:buNone/>
              <a:defRPr>
                <a:solidFill>
                  <a:schemeClr val="tx1">
                    <a:tint val="75000"/>
                  </a:schemeClr>
                </a:solidFill>
              </a:defRPr>
            </a:lvl1pPr>
            <a:lvl2pPr marL="457155" indent="0" algn="ctr">
              <a:buNone/>
              <a:defRPr>
                <a:solidFill>
                  <a:schemeClr val="tx1">
                    <a:tint val="75000"/>
                  </a:schemeClr>
                </a:solidFill>
              </a:defRPr>
            </a:lvl2pPr>
            <a:lvl3pPr marL="914312" indent="0" algn="ctr">
              <a:buNone/>
              <a:defRPr>
                <a:solidFill>
                  <a:schemeClr val="tx1">
                    <a:tint val="75000"/>
                  </a:schemeClr>
                </a:solidFill>
              </a:defRPr>
            </a:lvl3pPr>
            <a:lvl4pPr marL="1371466" indent="0" algn="ctr">
              <a:buNone/>
              <a:defRPr>
                <a:solidFill>
                  <a:schemeClr val="tx1">
                    <a:tint val="75000"/>
                  </a:schemeClr>
                </a:solidFill>
              </a:defRPr>
            </a:lvl4pPr>
            <a:lvl5pPr marL="1828621" indent="0" algn="ctr">
              <a:buNone/>
              <a:defRPr>
                <a:solidFill>
                  <a:schemeClr val="tx1">
                    <a:tint val="75000"/>
                  </a:schemeClr>
                </a:solidFill>
              </a:defRPr>
            </a:lvl5pPr>
            <a:lvl6pPr marL="2285778" indent="0" algn="ctr">
              <a:buNone/>
              <a:defRPr>
                <a:solidFill>
                  <a:schemeClr val="tx1">
                    <a:tint val="75000"/>
                  </a:schemeClr>
                </a:solidFill>
              </a:defRPr>
            </a:lvl6pPr>
            <a:lvl7pPr marL="2742933" indent="0" algn="ctr">
              <a:buNone/>
              <a:defRPr>
                <a:solidFill>
                  <a:schemeClr val="tx1">
                    <a:tint val="75000"/>
                  </a:schemeClr>
                </a:solidFill>
              </a:defRPr>
            </a:lvl7pPr>
            <a:lvl8pPr marL="3200087" indent="0" algn="ctr">
              <a:buNone/>
              <a:defRPr>
                <a:solidFill>
                  <a:schemeClr val="tx1">
                    <a:tint val="75000"/>
                  </a:schemeClr>
                </a:solidFill>
              </a:defRPr>
            </a:lvl8pPr>
            <a:lvl9pPr marL="365724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CEE669CD-8A8D-488C-A36E-2A39534DDF2F}" type="datetimeFigureOut">
              <a:rPr kumimoji="1" lang="ja-JP" altLang="en-US" smtClean="0"/>
              <a:pPr/>
              <a:t>2018/6/11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EE669CD-8A8D-488C-A36E-2A39534DDF2F}" type="datetimeFigureOut">
              <a:rPr kumimoji="1" lang="ja-JP" altLang="en-US" smtClean="0"/>
              <a:pPr/>
              <a:t>2018/6/11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257177" y="573264"/>
            <a:ext cx="3357564"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EE669CD-8A8D-488C-A36E-2A39534DDF2F}" type="datetimeFigureOut">
              <a:rPr kumimoji="1" lang="ja-JP" altLang="en-US" smtClean="0"/>
              <a:pPr/>
              <a:t>2018/6/11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3" name="図プレースホルダー 2"/>
          <p:cNvSpPr>
            <a:spLocks noGrp="1"/>
          </p:cNvSpPr>
          <p:nvPr>
            <p:ph type="pic" sz="quarter" idx="10" hasCustomPrompt="1"/>
          </p:nvPr>
        </p:nvSpPr>
        <p:spPr>
          <a:xfrm>
            <a:off x="5490044" y="7568990"/>
            <a:ext cx="1100528" cy="1101467"/>
          </a:xfrm>
          <a:prstGeom prst="rect">
            <a:avLst/>
          </a:prstGeom>
          <a:solidFill>
            <a:schemeClr val="accent1"/>
          </a:solidFill>
        </p:spPr>
        <p:txBody>
          <a:bodyPr vert="horz" anchor="ctr"/>
          <a:lstStyle>
            <a:lvl1pPr marL="0" indent="0" algn="ctr">
              <a:buNone/>
              <a:defRPr sz="977"/>
            </a:lvl1pPr>
          </a:lstStyle>
          <a:p>
            <a:r>
              <a:rPr kumimoji="1" lang="ja-JP" altLang="en-US" dirty="0"/>
              <a:t>写真を入れてください</a:t>
            </a:r>
          </a:p>
        </p:txBody>
      </p:sp>
    </p:spTree>
    <p:extLst>
      <p:ext uri="{BB962C8B-B14F-4D97-AF65-F5344CB8AC3E}">
        <p14:creationId xmlns:p14="http://schemas.microsoft.com/office/powerpoint/2010/main" val="274916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EE669CD-8A8D-488C-A36E-2A39534DDF2F}" type="datetimeFigureOut">
              <a:rPr kumimoji="1" lang="ja-JP" altLang="en-US" smtClean="0"/>
              <a:pPr/>
              <a:t>2018/6/11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541735" y="4198591"/>
            <a:ext cx="5829300" cy="2166937"/>
          </a:xfrm>
        </p:spPr>
        <p:txBody>
          <a:bodyPr anchor="b"/>
          <a:lstStyle>
            <a:lvl1pPr marL="0" indent="0">
              <a:buNone/>
              <a:defRPr sz="2000">
                <a:solidFill>
                  <a:schemeClr val="tx1">
                    <a:tint val="75000"/>
                  </a:schemeClr>
                </a:solidFill>
              </a:defRPr>
            </a:lvl1pPr>
            <a:lvl2pPr marL="457155" indent="0">
              <a:buNone/>
              <a:defRPr sz="1800">
                <a:solidFill>
                  <a:schemeClr val="tx1">
                    <a:tint val="75000"/>
                  </a:schemeClr>
                </a:solidFill>
              </a:defRPr>
            </a:lvl2pPr>
            <a:lvl3pPr marL="914312" indent="0">
              <a:buNone/>
              <a:defRPr sz="1600">
                <a:solidFill>
                  <a:schemeClr val="tx1">
                    <a:tint val="75000"/>
                  </a:schemeClr>
                </a:solidFill>
              </a:defRPr>
            </a:lvl3pPr>
            <a:lvl4pPr marL="1371466" indent="0">
              <a:buNone/>
              <a:defRPr sz="1400">
                <a:solidFill>
                  <a:schemeClr val="tx1">
                    <a:tint val="75000"/>
                  </a:schemeClr>
                </a:solidFill>
              </a:defRPr>
            </a:lvl4pPr>
            <a:lvl5pPr marL="1828621" indent="0">
              <a:buNone/>
              <a:defRPr sz="1400">
                <a:solidFill>
                  <a:schemeClr val="tx1">
                    <a:tint val="75000"/>
                  </a:schemeClr>
                </a:solidFill>
              </a:defRPr>
            </a:lvl5pPr>
            <a:lvl6pPr marL="2285778" indent="0">
              <a:buNone/>
              <a:defRPr sz="1400">
                <a:solidFill>
                  <a:schemeClr val="tx1">
                    <a:tint val="75000"/>
                  </a:schemeClr>
                </a:solidFill>
              </a:defRPr>
            </a:lvl6pPr>
            <a:lvl7pPr marL="2742933" indent="0">
              <a:buNone/>
              <a:defRPr sz="1400">
                <a:solidFill>
                  <a:schemeClr val="tx1">
                    <a:tint val="75000"/>
                  </a:schemeClr>
                </a:solidFill>
              </a:defRPr>
            </a:lvl7pPr>
            <a:lvl8pPr marL="3200087" indent="0">
              <a:buNone/>
              <a:defRPr sz="1400">
                <a:solidFill>
                  <a:schemeClr val="tx1">
                    <a:tint val="75000"/>
                  </a:schemeClr>
                </a:solidFill>
              </a:defRPr>
            </a:lvl8pPr>
            <a:lvl9pPr marL="3657243"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CEE669CD-8A8D-488C-A36E-2A39534DDF2F}" type="datetimeFigureOut">
              <a:rPr kumimoji="1" lang="ja-JP" altLang="en-US" smtClean="0"/>
              <a:pPr/>
              <a:t>2018/6/11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257178" y="3338694"/>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3" y="3338694"/>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CEE669CD-8A8D-488C-A36E-2A39534DDF2F}" type="datetimeFigureOut">
              <a:rPr kumimoji="1" lang="ja-JP" altLang="en-US" smtClean="0"/>
              <a:pPr/>
              <a:t>2018/6/11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342902" y="2217390"/>
            <a:ext cx="3030141" cy="924101"/>
          </a:xfrm>
        </p:spPr>
        <p:txBody>
          <a:bodyPr anchor="b"/>
          <a:lstStyle>
            <a:lvl1pPr marL="0" indent="0">
              <a:buNone/>
              <a:defRPr sz="2400" b="1"/>
            </a:lvl1pPr>
            <a:lvl2pPr marL="457155" indent="0">
              <a:buNone/>
              <a:defRPr sz="2000" b="1"/>
            </a:lvl2pPr>
            <a:lvl3pPr marL="914312" indent="0">
              <a:buNone/>
              <a:defRPr sz="1800" b="1"/>
            </a:lvl3pPr>
            <a:lvl4pPr marL="1371466" indent="0">
              <a:buNone/>
              <a:defRPr sz="1600" b="1"/>
            </a:lvl4pPr>
            <a:lvl5pPr marL="1828621" indent="0">
              <a:buNone/>
              <a:defRPr sz="1600" b="1"/>
            </a:lvl5pPr>
            <a:lvl6pPr marL="2285778" indent="0">
              <a:buNone/>
              <a:defRPr sz="1600" b="1"/>
            </a:lvl6pPr>
            <a:lvl7pPr marL="2742933" indent="0">
              <a:buNone/>
              <a:defRPr sz="1600" b="1"/>
            </a:lvl7pPr>
            <a:lvl8pPr marL="3200087" indent="0">
              <a:buNone/>
              <a:defRPr sz="1600" b="1"/>
            </a:lvl8pPr>
            <a:lvl9pPr marL="3657243"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342902"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2" y="2217390"/>
            <a:ext cx="3031331" cy="924101"/>
          </a:xfrm>
        </p:spPr>
        <p:txBody>
          <a:bodyPr anchor="b"/>
          <a:lstStyle>
            <a:lvl1pPr marL="0" indent="0">
              <a:buNone/>
              <a:defRPr sz="2400" b="1"/>
            </a:lvl1pPr>
            <a:lvl2pPr marL="457155" indent="0">
              <a:buNone/>
              <a:defRPr sz="2000" b="1"/>
            </a:lvl2pPr>
            <a:lvl3pPr marL="914312" indent="0">
              <a:buNone/>
              <a:defRPr sz="1800" b="1"/>
            </a:lvl3pPr>
            <a:lvl4pPr marL="1371466" indent="0">
              <a:buNone/>
              <a:defRPr sz="1600" b="1"/>
            </a:lvl4pPr>
            <a:lvl5pPr marL="1828621" indent="0">
              <a:buNone/>
              <a:defRPr sz="1600" b="1"/>
            </a:lvl5pPr>
            <a:lvl6pPr marL="2285778" indent="0">
              <a:buNone/>
              <a:defRPr sz="1600" b="1"/>
            </a:lvl6pPr>
            <a:lvl7pPr marL="2742933" indent="0">
              <a:buNone/>
              <a:defRPr sz="1600" b="1"/>
            </a:lvl7pPr>
            <a:lvl8pPr marL="3200087" indent="0">
              <a:buNone/>
              <a:defRPr sz="1600" b="1"/>
            </a:lvl8pPr>
            <a:lvl9pPr marL="3657243"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CEE669CD-8A8D-488C-A36E-2A39534DDF2F}" type="datetimeFigureOut">
              <a:rPr kumimoji="1" lang="ja-JP" altLang="en-US" smtClean="0"/>
              <a:pPr/>
              <a:t>2018/6/11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CEE669CD-8A8D-488C-A36E-2A39534DDF2F}" type="datetimeFigureOut">
              <a:rPr kumimoji="1" lang="ja-JP" altLang="en-US" smtClean="0"/>
              <a:pPr/>
              <a:t>2018/6/11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EE669CD-8A8D-488C-A36E-2A39534DDF2F}" type="datetimeFigureOut">
              <a:rPr kumimoji="1" lang="ja-JP" altLang="en-US" smtClean="0"/>
              <a:pPr/>
              <a:t>2018/6/11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10"/>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2681287" y="394411"/>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2" y="2072923"/>
            <a:ext cx="2256235" cy="6775980"/>
          </a:xfrm>
        </p:spPr>
        <p:txBody>
          <a:bodyPr/>
          <a:lstStyle>
            <a:lvl1pPr marL="0" indent="0">
              <a:buNone/>
              <a:defRPr sz="1400"/>
            </a:lvl1pPr>
            <a:lvl2pPr marL="457155" indent="0">
              <a:buNone/>
              <a:defRPr sz="1200"/>
            </a:lvl2pPr>
            <a:lvl3pPr marL="914312" indent="0">
              <a:buNone/>
              <a:defRPr sz="1000"/>
            </a:lvl3pPr>
            <a:lvl4pPr marL="1371466" indent="0">
              <a:buNone/>
              <a:defRPr sz="900"/>
            </a:lvl4pPr>
            <a:lvl5pPr marL="1828621" indent="0">
              <a:buNone/>
              <a:defRPr sz="900"/>
            </a:lvl5pPr>
            <a:lvl6pPr marL="2285778" indent="0">
              <a:buNone/>
              <a:defRPr sz="900"/>
            </a:lvl6pPr>
            <a:lvl7pPr marL="2742933" indent="0">
              <a:buNone/>
              <a:defRPr sz="900"/>
            </a:lvl7pPr>
            <a:lvl8pPr marL="3200087" indent="0">
              <a:buNone/>
              <a:defRPr sz="900"/>
            </a:lvl8pPr>
            <a:lvl9pPr marL="3657243"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CEE669CD-8A8D-488C-A36E-2A39534DDF2F}" type="datetimeFigureOut">
              <a:rPr kumimoji="1" lang="ja-JP" altLang="en-US" smtClean="0"/>
              <a:pPr/>
              <a:t>2018/6/11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155" indent="0">
              <a:buNone/>
              <a:defRPr sz="2800"/>
            </a:lvl2pPr>
            <a:lvl3pPr marL="914312" indent="0">
              <a:buNone/>
              <a:defRPr sz="2400"/>
            </a:lvl3pPr>
            <a:lvl4pPr marL="1371466" indent="0">
              <a:buNone/>
              <a:defRPr sz="2000"/>
            </a:lvl4pPr>
            <a:lvl5pPr marL="1828621" indent="0">
              <a:buNone/>
              <a:defRPr sz="2000"/>
            </a:lvl5pPr>
            <a:lvl6pPr marL="2285778" indent="0">
              <a:buNone/>
              <a:defRPr sz="2000"/>
            </a:lvl6pPr>
            <a:lvl7pPr marL="2742933" indent="0">
              <a:buNone/>
              <a:defRPr sz="2000"/>
            </a:lvl7pPr>
            <a:lvl8pPr marL="3200087" indent="0">
              <a:buNone/>
              <a:defRPr sz="2000"/>
            </a:lvl8pPr>
            <a:lvl9pPr marL="3657243"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155" indent="0">
              <a:buNone/>
              <a:defRPr sz="1200"/>
            </a:lvl2pPr>
            <a:lvl3pPr marL="914312" indent="0">
              <a:buNone/>
              <a:defRPr sz="1000"/>
            </a:lvl3pPr>
            <a:lvl4pPr marL="1371466" indent="0">
              <a:buNone/>
              <a:defRPr sz="900"/>
            </a:lvl4pPr>
            <a:lvl5pPr marL="1828621" indent="0">
              <a:buNone/>
              <a:defRPr sz="900"/>
            </a:lvl5pPr>
            <a:lvl6pPr marL="2285778" indent="0">
              <a:buNone/>
              <a:defRPr sz="900"/>
            </a:lvl6pPr>
            <a:lvl7pPr marL="2742933" indent="0">
              <a:buNone/>
              <a:defRPr sz="900"/>
            </a:lvl7pPr>
            <a:lvl8pPr marL="3200087" indent="0">
              <a:buNone/>
              <a:defRPr sz="900"/>
            </a:lvl8pPr>
            <a:lvl9pPr marL="3657243"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CEE669CD-8A8D-488C-A36E-2A39534DDF2F}" type="datetimeFigureOut">
              <a:rPr kumimoji="1" lang="ja-JP" altLang="en-US" smtClean="0"/>
              <a:pPr/>
              <a:t>2018/6/11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1" y="9181400"/>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EE669CD-8A8D-488C-A36E-2A39534DDF2F}" type="datetimeFigureOut">
              <a:rPr kumimoji="1" lang="ja-JP" altLang="en-US" smtClean="0"/>
              <a:pPr/>
              <a:t>2018/6/11</a:t>
            </a:fld>
            <a:endParaRPr kumimoji="1" lang="ja-JP" altLang="en-US"/>
          </a:p>
        </p:txBody>
      </p:sp>
      <p:sp>
        <p:nvSpPr>
          <p:cNvPr id="5" name="フッター プレースホルダ 4"/>
          <p:cNvSpPr>
            <a:spLocks noGrp="1"/>
          </p:cNvSpPr>
          <p:nvPr>
            <p:ph type="ftr" sz="quarter" idx="3"/>
          </p:nvPr>
        </p:nvSpPr>
        <p:spPr>
          <a:xfrm>
            <a:off x="2343152" y="9181400"/>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400"/>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92C811D2-6D31-4704-97AE-1C87B42A6F5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312" rtl="0" eaLnBrk="1" latinLnBrk="0" hangingPunct="1">
        <a:spcBef>
          <a:spcPct val="0"/>
        </a:spcBef>
        <a:buNone/>
        <a:defRPr kumimoji="1" sz="4400" kern="1200">
          <a:solidFill>
            <a:schemeClr val="tx1"/>
          </a:solidFill>
          <a:latin typeface="+mj-lt"/>
          <a:ea typeface="+mj-ea"/>
          <a:cs typeface="+mj-cs"/>
        </a:defRPr>
      </a:lvl1pPr>
    </p:titleStyle>
    <p:bodyStyle>
      <a:lvl1pPr marL="342866" indent="-342866" algn="l" defTabSz="914312"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77" indent="-285722" algn="l" defTabSz="914312"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89" indent="-228578" algn="l" defTabSz="914312"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044" indent="-228578" algn="l" defTabSz="914312"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199" indent="-228578" algn="l" defTabSz="914312"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354" indent="-228578" algn="l" defTabSz="914312"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510" indent="-228578" algn="l" defTabSz="914312"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665" indent="-228578" algn="l" defTabSz="914312"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822" indent="-228578" algn="l" defTabSz="914312"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12" rtl="0" eaLnBrk="1" latinLnBrk="0" hangingPunct="1">
        <a:defRPr kumimoji="1" sz="1800" kern="1200">
          <a:solidFill>
            <a:schemeClr val="tx1"/>
          </a:solidFill>
          <a:latin typeface="+mn-lt"/>
          <a:ea typeface="+mn-ea"/>
          <a:cs typeface="+mn-cs"/>
        </a:defRPr>
      </a:lvl1pPr>
      <a:lvl2pPr marL="457155" algn="l" defTabSz="914312" rtl="0" eaLnBrk="1" latinLnBrk="0" hangingPunct="1">
        <a:defRPr kumimoji="1" sz="1800" kern="1200">
          <a:solidFill>
            <a:schemeClr val="tx1"/>
          </a:solidFill>
          <a:latin typeface="+mn-lt"/>
          <a:ea typeface="+mn-ea"/>
          <a:cs typeface="+mn-cs"/>
        </a:defRPr>
      </a:lvl2pPr>
      <a:lvl3pPr marL="914312" algn="l" defTabSz="914312" rtl="0" eaLnBrk="1" latinLnBrk="0" hangingPunct="1">
        <a:defRPr kumimoji="1" sz="1800" kern="1200">
          <a:solidFill>
            <a:schemeClr val="tx1"/>
          </a:solidFill>
          <a:latin typeface="+mn-lt"/>
          <a:ea typeface="+mn-ea"/>
          <a:cs typeface="+mn-cs"/>
        </a:defRPr>
      </a:lvl3pPr>
      <a:lvl4pPr marL="1371466" algn="l" defTabSz="914312" rtl="0" eaLnBrk="1" latinLnBrk="0" hangingPunct="1">
        <a:defRPr kumimoji="1" sz="1800" kern="1200">
          <a:solidFill>
            <a:schemeClr val="tx1"/>
          </a:solidFill>
          <a:latin typeface="+mn-lt"/>
          <a:ea typeface="+mn-ea"/>
          <a:cs typeface="+mn-cs"/>
        </a:defRPr>
      </a:lvl4pPr>
      <a:lvl5pPr marL="1828621" algn="l" defTabSz="914312" rtl="0" eaLnBrk="1" latinLnBrk="0" hangingPunct="1">
        <a:defRPr kumimoji="1" sz="1800" kern="1200">
          <a:solidFill>
            <a:schemeClr val="tx1"/>
          </a:solidFill>
          <a:latin typeface="+mn-lt"/>
          <a:ea typeface="+mn-ea"/>
          <a:cs typeface="+mn-cs"/>
        </a:defRPr>
      </a:lvl5pPr>
      <a:lvl6pPr marL="2285778" algn="l" defTabSz="914312" rtl="0" eaLnBrk="1" latinLnBrk="0" hangingPunct="1">
        <a:defRPr kumimoji="1" sz="1800" kern="1200">
          <a:solidFill>
            <a:schemeClr val="tx1"/>
          </a:solidFill>
          <a:latin typeface="+mn-lt"/>
          <a:ea typeface="+mn-ea"/>
          <a:cs typeface="+mn-cs"/>
        </a:defRPr>
      </a:lvl6pPr>
      <a:lvl7pPr marL="2742933" algn="l" defTabSz="914312" rtl="0" eaLnBrk="1" latinLnBrk="0" hangingPunct="1">
        <a:defRPr kumimoji="1" sz="1800" kern="1200">
          <a:solidFill>
            <a:schemeClr val="tx1"/>
          </a:solidFill>
          <a:latin typeface="+mn-lt"/>
          <a:ea typeface="+mn-ea"/>
          <a:cs typeface="+mn-cs"/>
        </a:defRPr>
      </a:lvl7pPr>
      <a:lvl8pPr marL="3200087" algn="l" defTabSz="914312" rtl="0" eaLnBrk="1" latinLnBrk="0" hangingPunct="1">
        <a:defRPr kumimoji="1" sz="1800" kern="1200">
          <a:solidFill>
            <a:schemeClr val="tx1"/>
          </a:solidFill>
          <a:latin typeface="+mn-lt"/>
          <a:ea typeface="+mn-ea"/>
          <a:cs typeface="+mn-cs"/>
        </a:defRPr>
      </a:lvl8pPr>
      <a:lvl9pPr marL="3657243" algn="l" defTabSz="91431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3ka@m.doui.jp" TargetMode="External"/><Relationship Id="rId2" Type="http://schemas.openxmlformats.org/officeDocument/2006/relationships/image" Target="../media/image1.jpg"/><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図 31">
            <a:extLst>
              <a:ext uri="{FF2B5EF4-FFF2-40B4-BE49-F238E27FC236}">
                <a16:creationId xmlns:a16="http://schemas.microsoft.com/office/drawing/2014/main" id="{09212239-5386-4400-AABF-7AA59F8F81ED}"/>
              </a:ext>
            </a:extLst>
          </p:cNvPr>
          <p:cNvPicPr>
            <a:picLocks noChangeAspect="1"/>
          </p:cNvPicPr>
          <p:nvPr/>
        </p:nvPicPr>
        <p:blipFill rotWithShape="1">
          <a:blip r:embed="rId2">
            <a:extLst>
              <a:ext uri="{28A0092B-C50C-407E-A947-70E740481C1C}">
                <a14:useLocalDpi xmlns:a14="http://schemas.microsoft.com/office/drawing/2010/main" val="0"/>
              </a:ext>
            </a:extLst>
          </a:blip>
          <a:srcRect l="9580" t="3413" r="13402"/>
          <a:stretch/>
        </p:blipFill>
        <p:spPr>
          <a:xfrm>
            <a:off x="235596" y="254806"/>
            <a:ext cx="6402205" cy="2279437"/>
          </a:xfrm>
          <a:prstGeom prst="rect">
            <a:avLst/>
          </a:prstGeom>
        </p:spPr>
      </p:pic>
      <p:sp>
        <p:nvSpPr>
          <p:cNvPr id="28" name="テキスト ボックス 27"/>
          <p:cNvSpPr txBox="1"/>
          <p:nvPr/>
        </p:nvSpPr>
        <p:spPr>
          <a:xfrm>
            <a:off x="624337" y="992774"/>
            <a:ext cx="6248932" cy="769441"/>
          </a:xfrm>
          <a:prstGeom prst="rect">
            <a:avLst/>
          </a:prstGeom>
          <a:noFill/>
        </p:spPr>
        <p:txBody>
          <a:bodyPr wrap="square" rtlCol="0">
            <a:spAutoFit/>
          </a:bodyPr>
          <a:lstStyle/>
          <a:p>
            <a:r>
              <a:rPr lang="ja-JP" altLang="en-US" sz="4400" b="1" dirty="0">
                <a:solidFill>
                  <a:srgbClr val="FFFF00"/>
                </a:solidFill>
                <a:effectLst>
                  <a:outerShdw blurRad="63500" sx="102000" sy="102000" algn="ctr" rotWithShape="0">
                    <a:prstClr val="black">
                      <a:alpha val="40000"/>
                    </a:prstClr>
                  </a:outerShdw>
                </a:effectLst>
                <a:latin typeface="+mj-ea"/>
                <a:ea typeface="+mj-ea"/>
                <a:cs typeface="ＭＳ ゴシック"/>
              </a:rPr>
              <a:t>医師の働き方を考える</a:t>
            </a:r>
            <a:endParaRPr lang="en-US" altLang="ja-JP" sz="4400" b="1" dirty="0">
              <a:solidFill>
                <a:schemeClr val="bg1"/>
              </a:solidFill>
              <a:effectLst>
                <a:outerShdw blurRad="63500" sx="102000" sy="102000" algn="ctr" rotWithShape="0">
                  <a:prstClr val="black">
                    <a:alpha val="40000"/>
                  </a:prstClr>
                </a:outerShdw>
              </a:effectLst>
              <a:latin typeface="+mj-ea"/>
              <a:ea typeface="+mj-ea"/>
              <a:cs typeface="ＭＳ ゴシック"/>
            </a:endParaRPr>
          </a:p>
        </p:txBody>
      </p:sp>
      <p:sp>
        <p:nvSpPr>
          <p:cNvPr id="33" name="角丸四角形 32"/>
          <p:cNvSpPr/>
          <p:nvPr/>
        </p:nvSpPr>
        <p:spPr>
          <a:xfrm>
            <a:off x="4627311" y="2757218"/>
            <a:ext cx="2000077" cy="3052567"/>
          </a:xfrm>
          <a:prstGeom prst="roundRect">
            <a:avLst/>
          </a:prstGeom>
          <a:solidFill>
            <a:schemeClr val="accent4">
              <a:lumMod val="20000"/>
              <a:lumOff val="80000"/>
            </a:schemeClr>
          </a:solidFill>
          <a:ln w="19050" cmpd="sng">
            <a:solidFill>
              <a:srgbClr val="5B9B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tLang="ja-JP" sz="1465" dirty="0">
              <a:solidFill>
                <a:srgbClr val="548235"/>
              </a:solidFill>
            </a:endParaRPr>
          </a:p>
          <a:p>
            <a:pPr algn="ctr"/>
            <a:endParaRPr lang="en-US" altLang="ja-JP" sz="1465" dirty="0">
              <a:solidFill>
                <a:srgbClr val="548235"/>
              </a:solidFill>
            </a:endParaRPr>
          </a:p>
          <a:p>
            <a:pPr algn="ctr"/>
            <a:r>
              <a:rPr lang="ja-JP" altLang="en-US" sz="1465" dirty="0">
                <a:solidFill>
                  <a:schemeClr val="accent1">
                    <a:lumMod val="50000"/>
                  </a:schemeClr>
                </a:solidFill>
              </a:rPr>
              <a:t>講師紹介</a:t>
            </a:r>
            <a:endParaRPr lang="en-US" altLang="ja-JP" sz="1465" dirty="0">
              <a:solidFill>
                <a:schemeClr val="accent1">
                  <a:lumMod val="50000"/>
                </a:schemeClr>
              </a:solidFill>
            </a:endParaRPr>
          </a:p>
          <a:p>
            <a:pPr algn="ctr"/>
            <a:endParaRPr lang="en-US" altLang="ja-JP" sz="2279" dirty="0">
              <a:solidFill>
                <a:srgbClr val="FD6567"/>
              </a:solidFill>
            </a:endParaRPr>
          </a:p>
          <a:p>
            <a:pPr algn="ctr"/>
            <a:endParaRPr lang="en-US" altLang="ja-JP" sz="2279" dirty="0">
              <a:solidFill>
                <a:srgbClr val="FD6567"/>
              </a:solidFill>
            </a:endParaRPr>
          </a:p>
          <a:p>
            <a:pPr algn="ctr"/>
            <a:endParaRPr lang="en-US" altLang="ja-JP" sz="2279" dirty="0">
              <a:solidFill>
                <a:srgbClr val="FD6567"/>
              </a:solidFill>
            </a:endParaRPr>
          </a:p>
          <a:p>
            <a:pPr algn="ctr"/>
            <a:endParaRPr lang="en-US" altLang="ja-JP" sz="2279" dirty="0">
              <a:solidFill>
                <a:srgbClr val="FD6567"/>
              </a:solidFill>
            </a:endParaRPr>
          </a:p>
          <a:p>
            <a:pPr algn="ctr"/>
            <a:endParaRPr lang="en-US" altLang="ja-JP" sz="2279" dirty="0">
              <a:solidFill>
                <a:srgbClr val="FD6567"/>
              </a:solidFill>
            </a:endParaRPr>
          </a:p>
          <a:p>
            <a:pPr algn="ctr"/>
            <a:endParaRPr lang="en-US" altLang="ja-JP" sz="2279" dirty="0">
              <a:solidFill>
                <a:srgbClr val="FD6567"/>
              </a:solidFill>
            </a:endParaRPr>
          </a:p>
          <a:p>
            <a:pPr algn="ctr"/>
            <a:endParaRPr lang="en-US" altLang="ja-JP" sz="2279" dirty="0">
              <a:solidFill>
                <a:srgbClr val="FD6567"/>
              </a:solidFill>
            </a:endParaRPr>
          </a:p>
          <a:p>
            <a:pPr algn="ctr"/>
            <a:endParaRPr lang="en-US" altLang="ja-JP" sz="2279" dirty="0">
              <a:solidFill>
                <a:srgbClr val="FD6567"/>
              </a:solidFill>
            </a:endParaRPr>
          </a:p>
          <a:p>
            <a:pPr algn="ctr"/>
            <a:endParaRPr lang="ja-JP" altLang="en-US" sz="2279" dirty="0">
              <a:solidFill>
                <a:srgbClr val="FD6567"/>
              </a:solidFill>
            </a:endParaRPr>
          </a:p>
        </p:txBody>
      </p:sp>
      <p:cxnSp>
        <p:nvCxnSpPr>
          <p:cNvPr id="42" name="直線コネクタ 41"/>
          <p:cNvCxnSpPr>
            <a:cxnSpLocks/>
          </p:cNvCxnSpPr>
          <p:nvPr/>
        </p:nvCxnSpPr>
        <p:spPr>
          <a:xfrm flipH="1">
            <a:off x="193527" y="9262656"/>
            <a:ext cx="6423975" cy="0"/>
          </a:xfrm>
          <a:prstGeom prst="line">
            <a:avLst/>
          </a:prstGeom>
          <a:ln w="3175" cmpd="sng">
            <a:prstDash val="solid"/>
          </a:ln>
          <a:effectLst/>
        </p:spPr>
        <p:style>
          <a:lnRef idx="2">
            <a:schemeClr val="accent1"/>
          </a:lnRef>
          <a:fillRef idx="0">
            <a:schemeClr val="accent1"/>
          </a:fillRef>
          <a:effectRef idx="1">
            <a:schemeClr val="accent1"/>
          </a:effectRef>
          <a:fontRef idx="minor">
            <a:schemeClr val="tx1"/>
          </a:fontRef>
        </p:style>
      </p:cxnSp>
      <p:sp>
        <p:nvSpPr>
          <p:cNvPr id="46" name="正方形/長方形 45"/>
          <p:cNvSpPr/>
          <p:nvPr/>
        </p:nvSpPr>
        <p:spPr>
          <a:xfrm>
            <a:off x="155417" y="7418038"/>
            <a:ext cx="6451307" cy="332472"/>
          </a:xfrm>
          <a:prstGeom prst="rect">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solidFill>
                  <a:schemeClr val="bg1"/>
                </a:solidFill>
              </a:rPr>
              <a:t>セミナー詳細・お申し込み方法</a:t>
            </a:r>
          </a:p>
        </p:txBody>
      </p:sp>
      <p:sp>
        <p:nvSpPr>
          <p:cNvPr id="48" name="テキスト ボックス 47"/>
          <p:cNvSpPr txBox="1"/>
          <p:nvPr/>
        </p:nvSpPr>
        <p:spPr>
          <a:xfrm>
            <a:off x="215405" y="3955861"/>
            <a:ext cx="4133681" cy="1384995"/>
          </a:xfrm>
          <a:prstGeom prst="rect">
            <a:avLst/>
          </a:prstGeom>
          <a:noFill/>
        </p:spPr>
        <p:txBody>
          <a:bodyPr wrap="square" rtlCol="0">
            <a:spAutoFit/>
          </a:bodyPr>
          <a:lstStyle/>
          <a:p>
            <a:r>
              <a:rPr lang="ja-JP" altLang="en-US" sz="1400" dirty="0"/>
              <a:t>　岩手県立中央病院は、かつては累積損益５７億円の経営危機に見舞われていました。それが一転、医療・経営の質を大改革し、国内屈指の優良病院へと転じた背景には、望月先生を中心として病院職員が同じ方向</a:t>
            </a:r>
            <a:r>
              <a:rPr lang="ja-JP" altLang="en-US" sz="1400"/>
              <a:t>を向いた経営</a:t>
            </a:r>
            <a:r>
              <a:rPr lang="ja-JP" altLang="en-US" sz="1400" dirty="0"/>
              <a:t>努力と徹底したデータ分析の取り組みがありました。</a:t>
            </a:r>
          </a:p>
        </p:txBody>
      </p:sp>
      <p:sp>
        <p:nvSpPr>
          <p:cNvPr id="49" name="テキスト ボックス 48"/>
          <p:cNvSpPr txBox="1"/>
          <p:nvPr/>
        </p:nvSpPr>
        <p:spPr>
          <a:xfrm>
            <a:off x="358712" y="7756138"/>
            <a:ext cx="6258790" cy="1542538"/>
          </a:xfrm>
          <a:prstGeom prst="rect">
            <a:avLst/>
          </a:prstGeom>
          <a:noFill/>
        </p:spPr>
        <p:txBody>
          <a:bodyPr wrap="square" rtlCol="0">
            <a:spAutoFit/>
          </a:bodyPr>
          <a:lstStyle/>
          <a:p>
            <a:r>
              <a:rPr lang="ja-JP" altLang="en-US" sz="1465" b="1" dirty="0">
                <a:latin typeface="ＭＳ Ｐゴシック"/>
                <a:ea typeface="ＭＳ Ｐゴシック"/>
                <a:cs typeface="ＭＳ Ｐゴシック"/>
              </a:rPr>
              <a:t>日　時：</a:t>
            </a:r>
            <a:r>
              <a:rPr lang="ja-JP" altLang="en-US" sz="1765" b="1" dirty="0">
                <a:latin typeface="ＭＳ Ｐゴシック"/>
                <a:ea typeface="ＭＳ Ｐゴシック"/>
                <a:cs typeface="ＭＳ Ｐゴシック"/>
              </a:rPr>
              <a:t>平成</a:t>
            </a:r>
            <a:r>
              <a:rPr lang="en-US" altLang="ja-JP" sz="1765" b="1" dirty="0">
                <a:latin typeface="ＭＳ Ｐゴシック"/>
                <a:ea typeface="ＭＳ Ｐゴシック"/>
                <a:cs typeface="ＭＳ Ｐゴシック"/>
              </a:rPr>
              <a:t>30</a:t>
            </a:r>
            <a:r>
              <a:rPr lang="ja-JP" altLang="en-US" sz="1765" b="1" dirty="0">
                <a:latin typeface="ＭＳ Ｐゴシック"/>
                <a:ea typeface="ＭＳ Ｐゴシック"/>
                <a:cs typeface="ＭＳ Ｐゴシック"/>
              </a:rPr>
              <a:t>年</a:t>
            </a:r>
            <a:r>
              <a:rPr lang="en-US" altLang="ja-JP" sz="1765" b="1" dirty="0">
                <a:latin typeface="ＭＳ Ｐゴシック"/>
                <a:ea typeface="ＭＳ Ｐゴシック"/>
                <a:cs typeface="ＭＳ Ｐゴシック"/>
              </a:rPr>
              <a:t>10</a:t>
            </a:r>
            <a:r>
              <a:rPr lang="ja-JP" altLang="en-US" sz="1765" b="1" dirty="0">
                <a:latin typeface="ＭＳ Ｐゴシック"/>
                <a:ea typeface="ＭＳ Ｐゴシック"/>
                <a:cs typeface="ＭＳ Ｐゴシック"/>
              </a:rPr>
              <a:t>月</a:t>
            </a:r>
            <a:r>
              <a:rPr lang="en-US" altLang="ja-JP" sz="1765" b="1" dirty="0">
                <a:latin typeface="ＭＳ Ｐゴシック"/>
                <a:ea typeface="ＭＳ Ｐゴシック"/>
                <a:cs typeface="ＭＳ Ｐゴシック"/>
              </a:rPr>
              <a:t>14</a:t>
            </a:r>
            <a:r>
              <a:rPr lang="ja-JP" altLang="en-US" sz="1765" b="1" dirty="0">
                <a:latin typeface="ＭＳ Ｐゴシック"/>
                <a:ea typeface="ＭＳ Ｐゴシック"/>
                <a:cs typeface="ＭＳ Ｐゴシック"/>
              </a:rPr>
              <a:t>日（日）</a:t>
            </a:r>
            <a:r>
              <a:rPr lang="ja-JP" altLang="en-US" sz="1627" b="1" dirty="0">
                <a:latin typeface="ＭＳ Ｐゴシック"/>
                <a:ea typeface="ＭＳ Ｐゴシック"/>
                <a:cs typeface="ＭＳ Ｐゴシック"/>
              </a:rPr>
              <a:t>　</a:t>
            </a:r>
            <a:r>
              <a:rPr lang="en-US" altLang="ja-JP" sz="1600" b="1" dirty="0">
                <a:latin typeface="ＭＳ Ｐゴシック"/>
                <a:ea typeface="ＭＳ Ｐゴシック"/>
                <a:cs typeface="ＭＳ Ｐゴシック"/>
              </a:rPr>
              <a:t>10</a:t>
            </a:r>
            <a:r>
              <a:rPr lang="ja-JP" altLang="en-US" sz="1600" b="1" dirty="0">
                <a:latin typeface="ＭＳ Ｐゴシック"/>
                <a:ea typeface="ＭＳ Ｐゴシック"/>
                <a:cs typeface="ＭＳ Ｐゴシック"/>
              </a:rPr>
              <a:t>時</a:t>
            </a:r>
            <a:r>
              <a:rPr lang="en-US" altLang="ja-JP" sz="1600" b="1" dirty="0">
                <a:latin typeface="ＭＳ Ｐゴシック"/>
                <a:ea typeface="ＭＳ Ｐゴシック"/>
                <a:cs typeface="ＭＳ Ｐゴシック"/>
              </a:rPr>
              <a:t>00</a:t>
            </a:r>
            <a:r>
              <a:rPr lang="ja-JP" altLang="en-US" sz="1600" b="1" dirty="0">
                <a:latin typeface="ＭＳ Ｐゴシック"/>
                <a:ea typeface="ＭＳ Ｐゴシック"/>
                <a:cs typeface="ＭＳ Ｐゴシック"/>
              </a:rPr>
              <a:t>分</a:t>
            </a:r>
            <a:r>
              <a:rPr lang="en-US" altLang="ja-JP" sz="1600" b="1" dirty="0">
                <a:latin typeface="ＭＳ Ｐゴシック"/>
                <a:ea typeface="ＭＳ Ｐゴシック"/>
                <a:cs typeface="ＭＳ Ｐゴシック"/>
              </a:rPr>
              <a:t>〜12</a:t>
            </a:r>
            <a:r>
              <a:rPr lang="ja-JP" altLang="en-US" sz="1600" b="1" dirty="0">
                <a:latin typeface="ＭＳ Ｐゴシック"/>
                <a:ea typeface="ＭＳ Ｐゴシック"/>
                <a:cs typeface="ＭＳ Ｐゴシック"/>
              </a:rPr>
              <a:t>時</a:t>
            </a:r>
            <a:r>
              <a:rPr lang="en-US" altLang="ja-JP" sz="1600" b="1" dirty="0">
                <a:latin typeface="ＭＳ Ｐゴシック"/>
                <a:ea typeface="ＭＳ Ｐゴシック"/>
                <a:cs typeface="ＭＳ Ｐゴシック"/>
              </a:rPr>
              <a:t>00</a:t>
            </a:r>
            <a:r>
              <a:rPr lang="ja-JP" altLang="en-US" sz="1600" b="1" dirty="0">
                <a:latin typeface="ＭＳ Ｐゴシック"/>
                <a:ea typeface="ＭＳ Ｐゴシック"/>
                <a:cs typeface="ＭＳ Ｐゴシック"/>
              </a:rPr>
              <a:t>分</a:t>
            </a:r>
            <a:endParaRPr lang="en-US" altLang="ja-JP" sz="2000" b="1" dirty="0">
              <a:latin typeface="ＭＳ Ｐゴシック"/>
              <a:ea typeface="ＭＳ Ｐゴシック"/>
              <a:cs typeface="ＭＳ Ｐゴシック"/>
            </a:endParaRPr>
          </a:p>
          <a:p>
            <a:r>
              <a:rPr lang="ja-JP" altLang="en-US" sz="1465" b="1" dirty="0">
                <a:latin typeface="ＭＳ Ｐゴシック"/>
                <a:ea typeface="ＭＳ Ｐゴシック"/>
                <a:cs typeface="ＭＳ Ｐゴシック"/>
              </a:rPr>
              <a:t>場　所：</a:t>
            </a:r>
            <a:r>
              <a:rPr lang="ja-JP" altLang="en-US" sz="1465" dirty="0">
                <a:latin typeface="ＭＳ Ｐゴシック"/>
                <a:ea typeface="ＭＳ Ｐゴシック"/>
                <a:cs typeface="ＭＳ Ｐゴシック"/>
              </a:rPr>
              <a:t>札幌グランドホテル３階「玉葉」</a:t>
            </a:r>
            <a:endParaRPr lang="en-US" altLang="ja-JP" sz="1465" dirty="0">
              <a:latin typeface="ＭＳ Ｐゴシック"/>
              <a:ea typeface="ＭＳ Ｐゴシック"/>
              <a:cs typeface="ＭＳ Ｐゴシック"/>
            </a:endParaRPr>
          </a:p>
          <a:p>
            <a:pPr>
              <a:lnSpc>
                <a:spcPct val="130000"/>
              </a:lnSpc>
            </a:pPr>
            <a:r>
              <a:rPr lang="ja-JP" altLang="en-US" sz="1465" b="1" dirty="0">
                <a:latin typeface="ＭＳ Ｐゴシック"/>
                <a:ea typeface="ＭＳ Ｐゴシック"/>
                <a:cs typeface="ＭＳ Ｐゴシック"/>
              </a:rPr>
              <a:t>住　所：</a:t>
            </a:r>
            <a:r>
              <a:rPr lang="ja-JP" altLang="en-US" sz="1465" dirty="0">
                <a:latin typeface="+mn-ea"/>
              </a:rPr>
              <a:t>札幌市中央区北１条西４丁目</a:t>
            </a:r>
            <a:endParaRPr lang="en-US" altLang="ja-JP" sz="1465" dirty="0">
              <a:latin typeface="+mn-ea"/>
            </a:endParaRPr>
          </a:p>
          <a:p>
            <a:r>
              <a:rPr lang="ja-JP" altLang="en-US" sz="1412" b="1" dirty="0">
                <a:solidFill>
                  <a:srgbClr val="0070C0"/>
                </a:solidFill>
                <a:latin typeface="メイリオ" panose="020B0604030504040204" pitchFamily="50" charset="-128"/>
                <a:ea typeface="メイリオ" panose="020B0604030504040204" pitchFamily="50" charset="-128"/>
              </a:rPr>
              <a:t>参加をご希望の方は、メールまたは裏面の申込書にてお申し込みください。</a:t>
            </a:r>
            <a:endParaRPr lang="en-US" altLang="ja-JP" sz="1412" b="1" dirty="0">
              <a:solidFill>
                <a:srgbClr val="0070C0"/>
              </a:solidFill>
              <a:latin typeface="メイリオ" panose="020B0604030504040204" pitchFamily="50" charset="-128"/>
              <a:ea typeface="メイリオ" panose="020B0604030504040204" pitchFamily="50" charset="-128"/>
            </a:endParaRPr>
          </a:p>
          <a:p>
            <a:r>
              <a:rPr lang="ja-JP" altLang="en-US" sz="1412" b="1" dirty="0">
                <a:solidFill>
                  <a:srgbClr val="0070C0"/>
                </a:solidFill>
                <a:latin typeface="メイリオ" panose="020B0604030504040204" pitchFamily="50" charset="-128"/>
                <a:ea typeface="メイリオ" panose="020B0604030504040204" pitchFamily="50" charset="-128"/>
              </a:rPr>
              <a:t>　　　　　　　　　　　　　　　　　　　　　　　　　　</a:t>
            </a:r>
            <a:r>
              <a:rPr lang="en-US" altLang="ja-JP" sz="1412" b="1" dirty="0">
                <a:solidFill>
                  <a:srgbClr val="FF0000"/>
                </a:solidFill>
                <a:latin typeface="メイリオ" panose="020B0604030504040204" pitchFamily="50" charset="-128"/>
                <a:ea typeface="メイリオ" panose="020B0604030504040204" pitchFamily="50" charset="-128"/>
              </a:rPr>
              <a:t>【</a:t>
            </a:r>
            <a:r>
              <a:rPr lang="ja-JP" altLang="en-US" sz="1412" b="1" dirty="0">
                <a:solidFill>
                  <a:srgbClr val="FF0000"/>
                </a:solidFill>
                <a:latin typeface="メイリオ" panose="020B0604030504040204" pitchFamily="50" charset="-128"/>
                <a:ea typeface="メイリオ" panose="020B0604030504040204" pitchFamily="50" charset="-128"/>
              </a:rPr>
              <a:t>参加費無料</a:t>
            </a:r>
            <a:r>
              <a:rPr lang="en-US" altLang="ja-JP" sz="1412" b="1" dirty="0">
                <a:solidFill>
                  <a:srgbClr val="FF0000"/>
                </a:solidFill>
                <a:latin typeface="メイリオ" panose="020B0604030504040204" pitchFamily="50" charset="-128"/>
                <a:ea typeface="メイリオ" panose="020B0604030504040204" pitchFamily="50" charset="-128"/>
              </a:rPr>
              <a:t>】</a:t>
            </a:r>
            <a:endParaRPr lang="en-US" altLang="ja-JP" sz="1412" dirty="0">
              <a:solidFill>
                <a:srgbClr val="FF0000"/>
              </a:solidFill>
              <a:latin typeface="+mn-ea"/>
            </a:endParaRPr>
          </a:p>
          <a:p>
            <a:endParaRPr lang="ja-JP" altLang="en-US" sz="1465" b="1" dirty="0">
              <a:latin typeface="ＭＳ Ｐゴシック"/>
              <a:ea typeface="ＭＳ Ｐゴシック"/>
              <a:cs typeface="ＭＳ Ｐゴシック"/>
            </a:endParaRPr>
          </a:p>
        </p:txBody>
      </p:sp>
      <p:sp>
        <p:nvSpPr>
          <p:cNvPr id="7" name="テキスト ボックス 6"/>
          <p:cNvSpPr txBox="1"/>
          <p:nvPr/>
        </p:nvSpPr>
        <p:spPr>
          <a:xfrm>
            <a:off x="285857" y="318456"/>
            <a:ext cx="6102953" cy="282385"/>
          </a:xfrm>
          <a:prstGeom prst="rect">
            <a:avLst/>
          </a:prstGeom>
          <a:noFill/>
        </p:spPr>
        <p:txBody>
          <a:bodyPr wrap="none" rtlCol="0">
            <a:spAutoFit/>
          </a:bodyPr>
          <a:lstStyle/>
          <a:p>
            <a:r>
              <a:rPr lang="ja-JP" altLang="en-US" sz="1200" dirty="0">
                <a:solidFill>
                  <a:schemeClr val="bg1"/>
                </a:solidFill>
                <a:latin typeface="ＭＳ Ｐゴシック"/>
                <a:ea typeface="ＭＳ Ｐゴシック"/>
                <a:cs typeface="ＭＳ Ｐゴシック"/>
              </a:rPr>
              <a:t>平成３０年度医師の勤務環境の整備に関する病院開設者、病院長・管理者等への講習会</a:t>
            </a:r>
          </a:p>
        </p:txBody>
      </p:sp>
      <p:sp>
        <p:nvSpPr>
          <p:cNvPr id="11" name="テキスト ボックス 10"/>
          <p:cNvSpPr txBox="1"/>
          <p:nvPr/>
        </p:nvSpPr>
        <p:spPr>
          <a:xfrm>
            <a:off x="235596" y="5471231"/>
            <a:ext cx="3631122" cy="338554"/>
          </a:xfrm>
          <a:prstGeom prst="rect">
            <a:avLst/>
          </a:prstGeom>
          <a:noFill/>
        </p:spPr>
        <p:txBody>
          <a:bodyPr wrap="none" rtlCol="0">
            <a:spAutoFit/>
          </a:bodyPr>
          <a:lstStyle/>
          <a:p>
            <a:r>
              <a:rPr lang="ja-JP" altLang="en-US" sz="1600" b="1" u="sng" dirty="0"/>
              <a:t>第二部　医師事務作業補助者の活用術</a:t>
            </a:r>
          </a:p>
        </p:txBody>
      </p:sp>
      <p:sp>
        <p:nvSpPr>
          <p:cNvPr id="16" name="テキスト ボックス 15">
            <a:extLst>
              <a:ext uri="{FF2B5EF4-FFF2-40B4-BE49-F238E27FC236}">
                <a16:creationId xmlns:a16="http://schemas.microsoft.com/office/drawing/2014/main" id="{A3F5F87B-B7CC-40BC-93F4-6C2A49370B13}"/>
              </a:ext>
            </a:extLst>
          </p:cNvPr>
          <p:cNvSpPr txBox="1"/>
          <p:nvPr/>
        </p:nvSpPr>
        <p:spPr>
          <a:xfrm rot="10800000" flipV="1">
            <a:off x="515230" y="1795879"/>
            <a:ext cx="6060386" cy="276999"/>
          </a:xfrm>
          <a:prstGeom prst="rect">
            <a:avLst/>
          </a:prstGeom>
          <a:noFill/>
        </p:spPr>
        <p:txBody>
          <a:bodyPr wrap="square" rtlCol="0">
            <a:spAutoFit/>
          </a:bodyPr>
          <a:lstStyle/>
          <a:p>
            <a:r>
              <a:rPr lang="ja-JP" altLang="en-US" sz="1200" dirty="0">
                <a:solidFill>
                  <a:schemeClr val="bg1"/>
                </a:solidFill>
                <a:latin typeface="ＭＳ Ｐゴシック"/>
                <a:ea typeface="ＭＳ Ｐゴシック"/>
                <a:cs typeface="ＭＳ Ｐゴシック"/>
              </a:rPr>
              <a:t>医師一人一人が生涯にわたり能力を十分に発揮できる勤務環境の整備を推進するために</a:t>
            </a:r>
            <a:r>
              <a:rPr lang="en-US" altLang="ja-JP" sz="1200" dirty="0">
                <a:solidFill>
                  <a:schemeClr val="bg1"/>
                </a:solidFill>
                <a:latin typeface="ＭＳ Ｐゴシック"/>
                <a:ea typeface="ＭＳ Ｐゴシック"/>
                <a:cs typeface="ＭＳ Ｐゴシック"/>
              </a:rPr>
              <a:t>…</a:t>
            </a:r>
            <a:endParaRPr lang="ja-JP" altLang="en-US" sz="1200" dirty="0">
              <a:solidFill>
                <a:schemeClr val="bg1"/>
              </a:solidFill>
              <a:latin typeface="ＭＳ Ｐゴシック"/>
              <a:ea typeface="ＭＳ Ｐゴシック"/>
              <a:cs typeface="ＭＳ Ｐゴシック"/>
            </a:endParaRPr>
          </a:p>
        </p:txBody>
      </p:sp>
      <p:sp>
        <p:nvSpPr>
          <p:cNvPr id="20" name="正方形/長方形 19">
            <a:extLst>
              <a:ext uri="{FF2B5EF4-FFF2-40B4-BE49-F238E27FC236}">
                <a16:creationId xmlns:a16="http://schemas.microsoft.com/office/drawing/2014/main" id="{EABC9168-CC84-4403-B3D5-91D055EBDEDC}"/>
              </a:ext>
            </a:extLst>
          </p:cNvPr>
          <p:cNvSpPr/>
          <p:nvPr/>
        </p:nvSpPr>
        <p:spPr>
          <a:xfrm>
            <a:off x="444687" y="3399521"/>
            <a:ext cx="3675116" cy="581057"/>
          </a:xfrm>
          <a:prstGeom prst="rect">
            <a:avLst/>
          </a:prstGeom>
        </p:spPr>
        <p:txBody>
          <a:bodyPr wrap="square">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1600" b="1" dirty="0">
                <a:solidFill>
                  <a:srgbClr val="002060"/>
                </a:solidFill>
                <a:latin typeface="メイリオ" panose="020B0604030504040204" pitchFamily="50" charset="-128"/>
                <a:ea typeface="メイリオ" panose="020B0604030504040204" pitchFamily="50" charset="-128"/>
              </a:rPr>
              <a:t>経営危機からの脱却。</a:t>
            </a:r>
            <a:endParaRPr lang="en-US" altLang="ja-JP" sz="1600" b="1" dirty="0">
              <a:solidFill>
                <a:srgbClr val="002060"/>
              </a:solidFill>
              <a:latin typeface="メイリオ" panose="020B0604030504040204" pitchFamily="50" charset="-128"/>
              <a:ea typeface="メイリオ" panose="020B0604030504040204" pitchFamily="50" charset="-128"/>
            </a:endParaRPr>
          </a:p>
          <a:p>
            <a:r>
              <a:rPr lang="ja-JP" altLang="en-US" sz="1600" b="1" dirty="0">
                <a:solidFill>
                  <a:srgbClr val="002060"/>
                </a:solidFill>
                <a:latin typeface="メイリオ" panose="020B0604030504040204" pitchFamily="50" charset="-128"/>
                <a:ea typeface="メイリオ" panose="020B0604030504040204" pitchFamily="50" charset="-128"/>
              </a:rPr>
              <a:t>県立病院の経営改善と勤務環境改善</a:t>
            </a:r>
          </a:p>
        </p:txBody>
      </p:sp>
      <p:sp>
        <p:nvSpPr>
          <p:cNvPr id="17" name="正方形/長方形 16">
            <a:extLst>
              <a:ext uri="{FF2B5EF4-FFF2-40B4-BE49-F238E27FC236}">
                <a16:creationId xmlns:a16="http://schemas.microsoft.com/office/drawing/2014/main" id="{0EC8CFED-4212-43BA-9623-D3E93BDE614E}"/>
              </a:ext>
            </a:extLst>
          </p:cNvPr>
          <p:cNvSpPr/>
          <p:nvPr/>
        </p:nvSpPr>
        <p:spPr>
          <a:xfrm>
            <a:off x="1720007" y="2266655"/>
            <a:ext cx="6485153" cy="276999"/>
          </a:xfrm>
          <a:prstGeom prst="rect">
            <a:avLst/>
          </a:prstGeom>
        </p:spPr>
        <p:txBody>
          <a:bodyPr wrap="square">
            <a:spAutoFit/>
          </a:bodyPr>
          <a:lstStyle/>
          <a:p>
            <a:pPr algn="ctr"/>
            <a:r>
              <a:rPr lang="ja-JP" altLang="en-US" sz="800" b="1" dirty="0">
                <a:solidFill>
                  <a:schemeClr val="bg1"/>
                </a:solidFill>
                <a:latin typeface="小塚ゴシック Pro B" pitchFamily="34" charset="-128"/>
                <a:ea typeface="小塚ゴシック Pro B" pitchFamily="34" charset="-128"/>
              </a:rPr>
              <a:t>育てる男が、家族を変える。社会が動く。</a:t>
            </a:r>
            <a:r>
              <a:rPr lang="ja-JP" altLang="en-US" sz="1200" b="1" dirty="0">
                <a:solidFill>
                  <a:schemeClr val="bg1"/>
                </a:solidFill>
                <a:latin typeface="小塚ゴシック Pro B" pitchFamily="34" charset="-128"/>
                <a:ea typeface="小塚ゴシック Pro B" pitchFamily="34" charset="-128"/>
              </a:rPr>
              <a:t>育ボスセミナー</a:t>
            </a:r>
            <a:endParaRPr lang="ja-JP" altLang="en-US" sz="900" b="1" dirty="0">
              <a:solidFill>
                <a:schemeClr val="bg1"/>
              </a:solidFill>
              <a:latin typeface="小塚ゴシック Pro B" pitchFamily="34" charset="-128"/>
              <a:ea typeface="小塚ゴシック Pro B" pitchFamily="34" charset="-128"/>
            </a:endParaRPr>
          </a:p>
        </p:txBody>
      </p:sp>
      <p:sp>
        <p:nvSpPr>
          <p:cNvPr id="2" name="正方形/長方形 1">
            <a:extLst>
              <a:ext uri="{FF2B5EF4-FFF2-40B4-BE49-F238E27FC236}">
                <a16:creationId xmlns:a16="http://schemas.microsoft.com/office/drawing/2014/main" id="{F1E50900-D9BC-4140-BA1C-684E90877BB9}"/>
              </a:ext>
            </a:extLst>
          </p:cNvPr>
          <p:cNvSpPr/>
          <p:nvPr/>
        </p:nvSpPr>
        <p:spPr>
          <a:xfrm>
            <a:off x="174348" y="9227201"/>
            <a:ext cx="6680795" cy="656783"/>
          </a:xfrm>
          <a:prstGeom prst="rect">
            <a:avLst/>
          </a:prstGeom>
          <a:ln>
            <a:noFill/>
          </a:ln>
        </p:spPr>
        <p:txBody>
          <a:bodyPr wrap="square">
            <a:spAutoFit/>
          </a:bodyPr>
          <a:lstStyle/>
          <a:p>
            <a:pPr>
              <a:lnSpc>
                <a:spcPct val="130000"/>
              </a:lnSpc>
            </a:pPr>
            <a:r>
              <a:rPr lang="ja-JP" altLang="en-US" sz="1600" b="1" dirty="0">
                <a:latin typeface="+mn-ea"/>
              </a:rPr>
              <a:t>［お問合せ］</a:t>
            </a:r>
            <a:r>
              <a:rPr lang="ja-JP" altLang="en-US" sz="1588" b="1" dirty="0">
                <a:latin typeface="メイリオ" panose="020B0604030504040204" pitchFamily="50" charset="-128"/>
                <a:ea typeface="メイリオ" panose="020B0604030504040204" pitchFamily="50" charset="-128"/>
              </a:rPr>
              <a:t>北海道医師会　事業第三課　</a:t>
            </a:r>
            <a:r>
              <a:rPr lang="ja-JP" altLang="en-US" sz="1235" b="1" dirty="0">
                <a:latin typeface="メイリオ" panose="020B0604030504040204" pitchFamily="50" charset="-128"/>
                <a:ea typeface="メイリオ" panose="020B0604030504040204" pitchFamily="50" charset="-128"/>
              </a:rPr>
              <a:t>札幌市中央区大通西６丁目</a:t>
            </a:r>
            <a:endParaRPr lang="en-US" altLang="ja-JP" sz="1235" b="1" dirty="0">
              <a:latin typeface="メイリオ" panose="020B0604030504040204" pitchFamily="50" charset="-128"/>
              <a:ea typeface="メイリオ" panose="020B0604030504040204" pitchFamily="50" charset="-128"/>
            </a:endParaRPr>
          </a:p>
          <a:p>
            <a:r>
              <a:rPr lang="ja-JP" altLang="en-US" sz="1588" b="1" dirty="0">
                <a:latin typeface="メイリオ" panose="020B0604030504040204" pitchFamily="50" charset="-128"/>
                <a:ea typeface="メイリオ" panose="020B0604030504040204" pitchFamily="50" charset="-128"/>
              </a:rPr>
              <a:t>　　　　　　　　　　　℡ </a:t>
            </a:r>
            <a:r>
              <a:rPr lang="en-US" altLang="ja-JP" sz="1588" b="1" dirty="0">
                <a:latin typeface="メイリオ" panose="020B0604030504040204" pitchFamily="50" charset="-128"/>
                <a:ea typeface="メイリオ" panose="020B0604030504040204" pitchFamily="50" charset="-128"/>
              </a:rPr>
              <a:t>011-231-1726</a:t>
            </a:r>
            <a:r>
              <a:rPr lang="ja-JP" altLang="en-US" sz="1588" b="1" dirty="0">
                <a:latin typeface="メイリオ" panose="020B0604030504040204" pitchFamily="50" charset="-128"/>
                <a:ea typeface="メイリオ" panose="020B0604030504040204" pitchFamily="50" charset="-128"/>
              </a:rPr>
              <a:t>　</a:t>
            </a:r>
            <a:r>
              <a:rPr lang="ja-JP" altLang="en-US" sz="1059" b="1" dirty="0">
                <a:latin typeface="メイリオ" panose="020B0604030504040204" pitchFamily="50" charset="-128"/>
                <a:ea typeface="メイリオ" panose="020B0604030504040204" pitchFamily="50" charset="-128"/>
              </a:rPr>
              <a:t>メール</a:t>
            </a:r>
            <a:r>
              <a:rPr lang="en-US" altLang="ja-JP" sz="1588" b="1" dirty="0">
                <a:latin typeface="メイリオ" panose="020B0604030504040204" pitchFamily="50" charset="-128"/>
                <a:ea typeface="メイリオ" panose="020B0604030504040204" pitchFamily="50" charset="-128"/>
                <a:hlinkClick r:id="rId3"/>
              </a:rPr>
              <a:t>3ka@m.doui.jp</a:t>
            </a:r>
            <a:endParaRPr lang="en-US" altLang="ja-JP" sz="1588" b="1" dirty="0">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A02ED64F-3F1E-4F39-AF9D-58A918080E14}"/>
              </a:ext>
            </a:extLst>
          </p:cNvPr>
          <p:cNvSpPr/>
          <p:nvPr/>
        </p:nvSpPr>
        <p:spPr>
          <a:xfrm>
            <a:off x="426892" y="5887626"/>
            <a:ext cx="5957244" cy="65402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rgbClr val="002060"/>
                </a:solidFill>
                <a:latin typeface="HGPｺﾞｼｯｸE" panose="020B0900000000000000" pitchFamily="50" charset="-128"/>
                <a:ea typeface="HGPｺﾞｼｯｸE" panose="020B0900000000000000" pitchFamily="50" charset="-128"/>
              </a:rPr>
              <a:t>　「医師事務作業補助者の採用、配置、技能向上について」</a:t>
            </a:r>
            <a:endParaRPr lang="en-US" altLang="ja-JP" dirty="0">
              <a:solidFill>
                <a:srgbClr val="002060"/>
              </a:solidFill>
              <a:latin typeface="HGPｺﾞｼｯｸE" panose="020B0900000000000000" pitchFamily="50" charset="-128"/>
              <a:ea typeface="HGPｺﾞｼｯｸE" panose="020B0900000000000000" pitchFamily="50" charset="-128"/>
            </a:endParaRPr>
          </a:p>
          <a:p>
            <a:r>
              <a:rPr lang="ja-JP" altLang="en-US" sz="1588" dirty="0">
                <a:solidFill>
                  <a:srgbClr val="002060"/>
                </a:solidFill>
                <a:latin typeface="HGPｺﾞｼｯｸE" panose="020B0900000000000000" pitchFamily="50" charset="-128"/>
                <a:ea typeface="HGPｺﾞｼｯｸE" panose="020B0900000000000000" pitchFamily="50" charset="-128"/>
              </a:rPr>
              <a:t>　　　</a:t>
            </a:r>
            <a:r>
              <a:rPr lang="ja-JP" altLang="en-US" sz="1588" dirty="0">
                <a:solidFill>
                  <a:schemeClr val="accent6">
                    <a:lumMod val="50000"/>
                  </a:schemeClr>
                </a:solidFill>
                <a:latin typeface="HGPｺﾞｼｯｸE" panose="020B0900000000000000" pitchFamily="50" charset="-128"/>
                <a:ea typeface="HGPｺﾞｼｯｸE" panose="020B0900000000000000" pitchFamily="50" charset="-128"/>
              </a:rPr>
              <a:t>医療法人社団刀圭会法人本部 人事・研修担当</a:t>
            </a:r>
            <a:endParaRPr lang="en-US" altLang="ja-JP" sz="1588" dirty="0">
              <a:solidFill>
                <a:schemeClr val="accent6">
                  <a:lumMod val="50000"/>
                </a:schemeClr>
              </a:solidFill>
              <a:latin typeface="HGPｺﾞｼｯｸE" panose="020B0900000000000000" pitchFamily="50" charset="-128"/>
              <a:ea typeface="HGPｺﾞｼｯｸE" panose="020B0900000000000000" pitchFamily="50" charset="-128"/>
            </a:endParaRPr>
          </a:p>
          <a:p>
            <a:pPr algn="r"/>
            <a:r>
              <a:rPr lang="ja-JP" altLang="en-US" sz="1588" dirty="0">
                <a:solidFill>
                  <a:schemeClr val="accent6">
                    <a:lumMod val="50000"/>
                  </a:schemeClr>
                </a:solidFill>
                <a:latin typeface="HGPｺﾞｼｯｸE" panose="020B0900000000000000" pitchFamily="50" charset="-128"/>
                <a:ea typeface="HGPｺﾞｼｯｸE" panose="020B0900000000000000" pitchFamily="50" charset="-128"/>
              </a:rPr>
              <a:t>　村川理恵子氏（看護師・介護支援専門員）</a:t>
            </a:r>
          </a:p>
        </p:txBody>
      </p:sp>
      <p:sp>
        <p:nvSpPr>
          <p:cNvPr id="19" name="テキスト ボックス 18">
            <a:extLst>
              <a:ext uri="{FF2B5EF4-FFF2-40B4-BE49-F238E27FC236}">
                <a16:creationId xmlns:a16="http://schemas.microsoft.com/office/drawing/2014/main" id="{65084D1B-BC2B-455F-A6D1-37232BA13D21}"/>
              </a:ext>
            </a:extLst>
          </p:cNvPr>
          <p:cNvSpPr txBox="1"/>
          <p:nvPr/>
        </p:nvSpPr>
        <p:spPr>
          <a:xfrm>
            <a:off x="285857" y="2747807"/>
            <a:ext cx="4503156" cy="584775"/>
          </a:xfrm>
          <a:prstGeom prst="rect">
            <a:avLst/>
          </a:prstGeom>
          <a:noFill/>
        </p:spPr>
        <p:txBody>
          <a:bodyPr wrap="none" rtlCol="0">
            <a:spAutoFit/>
          </a:bodyPr>
          <a:lstStyle/>
          <a:p>
            <a:r>
              <a:rPr lang="ja-JP" altLang="en-US" sz="1600" b="1" u="sng" dirty="0"/>
              <a:t>第一部　講演「地域に必要とされる病院をめざして</a:t>
            </a:r>
            <a:endParaRPr lang="en-US" altLang="ja-JP" sz="1600" b="1" u="sng" dirty="0"/>
          </a:p>
          <a:p>
            <a:r>
              <a:rPr lang="en-US" altLang="ja-JP" sz="1600" b="1" u="sng" dirty="0"/>
              <a:t>—</a:t>
            </a:r>
            <a:r>
              <a:rPr lang="ja-JP" altLang="en-US" sz="1600" b="1" u="sng" dirty="0"/>
              <a:t>医療の質と経営の質  ともに向上するために</a:t>
            </a:r>
            <a:r>
              <a:rPr lang="en-US" altLang="ja-JP" sz="1600" b="1" u="sng" dirty="0"/>
              <a:t>―</a:t>
            </a:r>
            <a:r>
              <a:rPr lang="ja-JP" altLang="en-US" sz="1600" b="1" u="sng" dirty="0"/>
              <a:t>」</a:t>
            </a:r>
          </a:p>
        </p:txBody>
      </p:sp>
      <p:sp>
        <p:nvSpPr>
          <p:cNvPr id="22" name="テキスト ボックス 21">
            <a:extLst>
              <a:ext uri="{FF2B5EF4-FFF2-40B4-BE49-F238E27FC236}">
                <a16:creationId xmlns:a16="http://schemas.microsoft.com/office/drawing/2014/main" id="{78532CE1-5044-44A8-8D5D-12A5A1EB28DB}"/>
              </a:ext>
            </a:extLst>
          </p:cNvPr>
          <p:cNvSpPr txBox="1"/>
          <p:nvPr/>
        </p:nvSpPr>
        <p:spPr>
          <a:xfrm>
            <a:off x="358712" y="8836547"/>
            <a:ext cx="6423975" cy="282385"/>
          </a:xfrm>
          <a:prstGeom prst="rect">
            <a:avLst/>
          </a:prstGeom>
          <a:noFill/>
        </p:spPr>
        <p:txBody>
          <a:bodyPr wrap="square" rtlCol="0">
            <a:spAutoFit/>
          </a:bodyPr>
          <a:lstStyle/>
          <a:p>
            <a:r>
              <a:rPr lang="en-US" altLang="ja-JP" sz="1235"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35" dirty="0">
                <a:latin typeface="メイリオ" panose="020B0604030504040204" pitchFamily="50" charset="-128"/>
                <a:ea typeface="メイリオ" panose="020B0604030504040204" pitchFamily="50" charset="-128"/>
                <a:cs typeface="メイリオ" panose="020B0604030504040204" pitchFamily="50" charset="-128"/>
              </a:rPr>
              <a:t>参加票はお送りいたしませんので、直接会場にお越しください</a:t>
            </a:r>
          </a:p>
        </p:txBody>
      </p:sp>
      <p:sp>
        <p:nvSpPr>
          <p:cNvPr id="23" name="テキスト ボックス 22">
            <a:extLst>
              <a:ext uri="{FF2B5EF4-FFF2-40B4-BE49-F238E27FC236}">
                <a16:creationId xmlns:a16="http://schemas.microsoft.com/office/drawing/2014/main" id="{986F58E5-3657-4328-A698-F30145A42F3F}"/>
              </a:ext>
            </a:extLst>
          </p:cNvPr>
          <p:cNvSpPr txBox="1"/>
          <p:nvPr/>
        </p:nvSpPr>
        <p:spPr>
          <a:xfrm>
            <a:off x="358712" y="9010663"/>
            <a:ext cx="5957244" cy="282385"/>
          </a:xfrm>
          <a:prstGeom prst="rect">
            <a:avLst/>
          </a:prstGeom>
          <a:noFill/>
        </p:spPr>
        <p:txBody>
          <a:bodyPr wrap="square" rtlCol="0">
            <a:spAutoFit/>
          </a:bodyPr>
          <a:lstStyle/>
          <a:p>
            <a:r>
              <a:rPr lang="en-US" altLang="ja-JP" sz="1235"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35" dirty="0">
                <a:latin typeface="メイリオ" panose="020B0604030504040204" pitchFamily="50" charset="-128"/>
                <a:ea typeface="メイリオ" panose="020B0604030504040204" pitchFamily="50" charset="-128"/>
                <a:cs typeface="メイリオ" panose="020B0604030504040204" pitchFamily="50" charset="-128"/>
              </a:rPr>
              <a:t>本講習会は、日医生涯教育制度２単位として算定できます</a:t>
            </a:r>
          </a:p>
        </p:txBody>
      </p:sp>
      <p:sp>
        <p:nvSpPr>
          <p:cNvPr id="3" name="正方形/長方形 2">
            <a:extLst>
              <a:ext uri="{FF2B5EF4-FFF2-40B4-BE49-F238E27FC236}">
                <a16:creationId xmlns:a16="http://schemas.microsoft.com/office/drawing/2014/main" id="{12FCA6BD-23E5-4A0E-A85A-48160D1E34B1}"/>
              </a:ext>
            </a:extLst>
          </p:cNvPr>
          <p:cNvSpPr/>
          <p:nvPr/>
        </p:nvSpPr>
        <p:spPr>
          <a:xfrm>
            <a:off x="339380" y="6605905"/>
            <a:ext cx="6083379" cy="738664"/>
          </a:xfrm>
          <a:prstGeom prst="rect">
            <a:avLst/>
          </a:prstGeom>
        </p:spPr>
        <p:txBody>
          <a:bodyPr wrap="square">
            <a:spAutoFit/>
          </a:bodyPr>
          <a:lstStyle/>
          <a:p>
            <a:r>
              <a:rPr lang="ja-JP" altLang="en-US" sz="1400" kern="100" dirty="0">
                <a:latin typeface="+mn-ea"/>
                <a:cs typeface="Times New Roman" panose="02020603050405020304" pitchFamily="18" charset="0"/>
              </a:rPr>
              <a:t>　医療機関により、医師事務作業補助者の業務範囲は異なります。主に、医療文書の代行作成を業務としている医療機関が多いのが現状ですが、医師事務作業補助者ができる業務はそればかりではありません。</a:t>
            </a:r>
            <a:endParaRPr lang="ja-JP" altLang="en-US" sz="1400" dirty="0">
              <a:latin typeface="+mn-ea"/>
            </a:endParaRPr>
          </a:p>
        </p:txBody>
      </p:sp>
      <p:pic>
        <p:nvPicPr>
          <p:cNvPr id="24" name="Picture 2" descr="C:\メディカル・クオール2013年4月\p33.tif">
            <a:extLst>
              <a:ext uri="{FF2B5EF4-FFF2-40B4-BE49-F238E27FC236}">
                <a16:creationId xmlns:a16="http://schemas.microsoft.com/office/drawing/2014/main" id="{966673D6-3679-4F2B-82CC-49D8BBF4EC9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12978" y="3217772"/>
            <a:ext cx="1187414" cy="1780904"/>
          </a:xfrm>
          <a:prstGeom prst="rect">
            <a:avLst/>
          </a:prstGeom>
          <a:noFill/>
          <a:extLst>
            <a:ext uri="{909E8E84-426E-40DD-AFC4-6F175D3DCCD1}">
              <a14:hiddenFill xmlns:a14="http://schemas.microsoft.com/office/drawing/2010/main">
                <a:solidFill>
                  <a:srgbClr val="FFFFFF"/>
                </a:solidFill>
              </a14:hiddenFill>
            </a:ext>
          </a:extLst>
        </p:spPr>
      </p:pic>
      <p:sp>
        <p:nvSpPr>
          <p:cNvPr id="55" name="テキスト ボックス 54"/>
          <p:cNvSpPr txBox="1"/>
          <p:nvPr/>
        </p:nvSpPr>
        <p:spPr>
          <a:xfrm>
            <a:off x="4728629" y="5030803"/>
            <a:ext cx="2173287" cy="689932"/>
          </a:xfrm>
          <a:prstGeom prst="rect">
            <a:avLst/>
          </a:prstGeom>
          <a:noFill/>
        </p:spPr>
        <p:txBody>
          <a:bodyPr wrap="square" rtlCol="0">
            <a:spAutoFit/>
          </a:bodyPr>
          <a:lstStyle/>
          <a:p>
            <a:r>
              <a:rPr lang="ja-JP" altLang="en-US" sz="1059" b="1" dirty="0"/>
              <a:t>八幡平市立病院事業管理者</a:t>
            </a:r>
            <a:endParaRPr lang="en-US" altLang="ja-JP" sz="1059" b="1" dirty="0"/>
          </a:p>
          <a:p>
            <a:r>
              <a:rPr lang="ja-JP" altLang="en-US" sz="1059" b="1" dirty="0"/>
              <a:t>岩手県立病院名誉院長</a:t>
            </a:r>
            <a:endParaRPr lang="en-US" altLang="ja-JP" sz="1059" b="1" dirty="0"/>
          </a:p>
          <a:p>
            <a:r>
              <a:rPr lang="ja-JP" altLang="en-US" sz="1765" b="1" dirty="0"/>
              <a:t>　　望月　泉 先生</a:t>
            </a:r>
            <a:endParaRPr lang="ja-JP" altLang="en-US" sz="971" dirty="0"/>
          </a:p>
        </p:txBody>
      </p:sp>
    </p:spTree>
    <p:extLst>
      <p:ext uri="{BB962C8B-B14F-4D97-AF65-F5344CB8AC3E}">
        <p14:creationId xmlns:p14="http://schemas.microsoft.com/office/powerpoint/2010/main" val="505893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8"/>
          <p:cNvSpPr>
            <a:spLocks noChangeArrowheads="1"/>
          </p:cNvSpPr>
          <p:nvPr/>
        </p:nvSpPr>
        <p:spPr bwMode="auto">
          <a:xfrm>
            <a:off x="524903" y="2617894"/>
            <a:ext cx="5855340" cy="6624101"/>
          </a:xfrm>
          <a:prstGeom prst="roundRect">
            <a:avLst>
              <a:gd name="adj" fmla="val 4662"/>
            </a:avLst>
          </a:prstGeom>
          <a:noFill/>
          <a:ln w="25400">
            <a:solidFill>
              <a:schemeClr val="accent1">
                <a:lumMod val="75000"/>
              </a:schemeClr>
            </a:solidFill>
            <a:round/>
            <a:headEnd/>
            <a:tailEnd/>
          </a:ln>
          <a:extLst>
            <a:ext uri="{909E8E84-426E-40DD-AFC4-6F175D3DCCD1}">
              <a14:hiddenFill xmlns:a14="http://schemas.microsoft.com/office/drawing/2010/main">
                <a:solidFill>
                  <a:srgbClr val="FFFFFF"/>
                </a:solidFill>
              </a14:hiddenFill>
            </a:ext>
          </a:extLst>
        </p:spPr>
        <p:txBody>
          <a:bodyPr vert="horz" wrap="square" lIns="58047" tIns="6947" rIns="58047" bIns="6947" numCol="1" anchor="t" anchorCtr="0" compatLnSpc="1">
            <a:prstTxWarp prst="textNoShape">
              <a:avLst/>
            </a:prstTxWarp>
          </a:bodyPr>
          <a:lstStyle/>
          <a:p>
            <a:endParaRPr lang="ja-JP" altLang="en-US" sz="1407"/>
          </a:p>
        </p:txBody>
      </p:sp>
      <p:sp>
        <p:nvSpPr>
          <p:cNvPr id="6" name="AutoShape 7"/>
          <p:cNvSpPr>
            <a:spLocks noChangeArrowheads="1"/>
          </p:cNvSpPr>
          <p:nvPr/>
        </p:nvSpPr>
        <p:spPr bwMode="auto">
          <a:xfrm>
            <a:off x="2334255" y="2390544"/>
            <a:ext cx="2339189" cy="434101"/>
          </a:xfrm>
          <a:prstGeom prst="roundRect">
            <a:avLst>
              <a:gd name="adj" fmla="val 16667"/>
            </a:avLst>
          </a:prstGeom>
          <a:solidFill>
            <a:srgbClr val="FFFFFF"/>
          </a:solidFill>
          <a:ln w="63500" cmpd="thickThin">
            <a:solidFill>
              <a:schemeClr val="accent3"/>
            </a:solidFill>
            <a:round/>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58047" tIns="6947" rIns="58047" bIns="6947" numCol="1" anchor="t" anchorCtr="0" compatLnSpc="1">
            <a:prstTxWarp prst="textNoShape">
              <a:avLst/>
            </a:prstTxWarp>
          </a:bodyPr>
          <a:lstStyle/>
          <a:p>
            <a:pPr algn="ctr" defTabSz="714423" eaLnBrk="0" fontAlgn="base" hangingPunct="0">
              <a:spcBef>
                <a:spcPct val="0"/>
              </a:spcBef>
              <a:spcAft>
                <a:spcPct val="0"/>
              </a:spcAft>
            </a:pPr>
            <a:r>
              <a:rPr lang="ja-JP" altLang="ja-JP" sz="2187" dirty="0">
                <a:latin typeface="ＭＳ 明朝" panose="02020609040205080304" pitchFamily="17" charset="-128"/>
                <a:ea typeface="HGｺﾞｼｯｸM" panose="020B0609000000000000" pitchFamily="49" charset="-128"/>
                <a:cs typeface="Times New Roman" panose="02020603050405020304" pitchFamily="18" charset="0"/>
              </a:rPr>
              <a:t>参加申込書</a:t>
            </a:r>
            <a:endParaRPr lang="ja-JP" altLang="ja-JP" sz="1407" dirty="0">
              <a:latin typeface="Arial" panose="020B0604020202020204" pitchFamily="34" charset="0"/>
            </a:endParaRPr>
          </a:p>
        </p:txBody>
      </p:sp>
      <p:sp>
        <p:nvSpPr>
          <p:cNvPr id="8" name="Text Box 5"/>
          <p:cNvSpPr txBox="1">
            <a:spLocks noChangeArrowheads="1"/>
          </p:cNvSpPr>
          <p:nvPr/>
        </p:nvSpPr>
        <p:spPr bwMode="auto">
          <a:xfrm>
            <a:off x="146190" y="1192939"/>
            <a:ext cx="3306383" cy="4575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58047" tIns="6947" rIns="58047" bIns="6947" numCol="1" anchor="t" anchorCtr="0" compatLnSpc="1">
            <a:prstTxWarp prst="textNoShape">
              <a:avLst/>
            </a:prstTxWarp>
          </a:bodyPr>
          <a:lstStyle/>
          <a:p>
            <a:pPr algn="ctr" defTabSz="714423" eaLnBrk="0" fontAlgn="base" hangingPunct="0">
              <a:spcBef>
                <a:spcPct val="0"/>
              </a:spcBef>
              <a:spcAft>
                <a:spcPct val="0"/>
              </a:spcAft>
            </a:pPr>
            <a:r>
              <a:rPr lang="ja-JP" altLang="ja-JP" sz="1075" b="1" dirty="0">
                <a:latin typeface="ＭＳ ゴシック" panose="020B0609070205080204" pitchFamily="49" charset="-128"/>
                <a:ea typeface="ＭＳ ゴシック" panose="020B0609070205080204" pitchFamily="49" charset="-128"/>
                <a:cs typeface="Times New Roman" panose="02020603050405020304" pitchFamily="18" charset="0"/>
              </a:rPr>
              <a:t>参加申し込みは、ＦＡＸまたは</a:t>
            </a:r>
            <a:r>
              <a:rPr lang="ja-JP" altLang="en-US" sz="1075" b="1" dirty="0">
                <a:latin typeface="ＭＳ ゴシック" panose="020B0609070205080204" pitchFamily="49" charset="-128"/>
                <a:ea typeface="ＭＳ ゴシック" panose="020B0609070205080204" pitchFamily="49" charset="-128"/>
                <a:cs typeface="Times New Roman" panose="02020603050405020304" pitchFamily="18" charset="0"/>
              </a:rPr>
              <a:t>メールで</a:t>
            </a:r>
            <a:endParaRPr lang="ja-JP" altLang="en-US" sz="1075" dirty="0">
              <a:latin typeface="Arial" panose="020B0604020202020204" pitchFamily="34" charset="0"/>
            </a:endParaRPr>
          </a:p>
        </p:txBody>
      </p:sp>
      <p:sp>
        <p:nvSpPr>
          <p:cNvPr id="10" name="Text Box 2"/>
          <p:cNvSpPr txBox="1">
            <a:spLocks noChangeArrowheads="1"/>
          </p:cNvSpPr>
          <p:nvPr/>
        </p:nvSpPr>
        <p:spPr bwMode="auto">
          <a:xfrm>
            <a:off x="2189392" y="664004"/>
            <a:ext cx="2576047" cy="210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58047" tIns="6947" rIns="58047" bIns="6947" numCol="1" anchor="t" anchorCtr="0" compatLnSpc="1">
            <a:prstTxWarp prst="textNoShape">
              <a:avLst/>
            </a:prstTxWarp>
          </a:bodyPr>
          <a:lstStyle/>
          <a:p>
            <a:pPr algn="ctr" defTabSz="714423" eaLnBrk="0" fontAlgn="base" hangingPunct="0">
              <a:spcBef>
                <a:spcPct val="0"/>
              </a:spcBef>
              <a:spcAft>
                <a:spcPct val="0"/>
              </a:spcAft>
            </a:pPr>
            <a:r>
              <a:rPr lang="ja-JP" altLang="ja-JP" sz="1251" b="1" dirty="0">
                <a:latin typeface="ＭＳ 明朝" panose="02020609040205080304" pitchFamily="17" charset="-128"/>
                <a:ea typeface="HGｺﾞｼｯｸM" panose="020B0609000000000000" pitchFamily="49" charset="-128"/>
                <a:cs typeface="Times New Roman" panose="02020603050405020304" pitchFamily="18" charset="0"/>
              </a:rPr>
              <a:t>北海道医師会事業第</a:t>
            </a:r>
            <a:r>
              <a:rPr lang="ja-JP" altLang="en-US" sz="1251" b="1" dirty="0">
                <a:latin typeface="ＭＳ 明朝" panose="02020609040205080304" pitchFamily="17" charset="-128"/>
                <a:ea typeface="HGｺﾞｼｯｸM" panose="020B0609000000000000" pitchFamily="49" charset="-128"/>
                <a:cs typeface="Times New Roman" panose="02020603050405020304" pitchFamily="18" charset="0"/>
              </a:rPr>
              <a:t>三</a:t>
            </a:r>
            <a:r>
              <a:rPr lang="ja-JP" altLang="ja-JP" sz="1251" b="1" dirty="0">
                <a:latin typeface="ＭＳ 明朝" panose="02020609040205080304" pitchFamily="17" charset="-128"/>
                <a:ea typeface="HGｺﾞｼｯｸM" panose="020B0609000000000000" pitchFamily="49" charset="-128"/>
                <a:cs typeface="Times New Roman" panose="02020603050405020304" pitchFamily="18" charset="0"/>
              </a:rPr>
              <a:t>課　行</a:t>
            </a:r>
            <a:endParaRPr lang="ja-JP" altLang="ja-JP" sz="469" dirty="0"/>
          </a:p>
          <a:p>
            <a:pPr algn="ctr" defTabSz="714423" eaLnBrk="0" fontAlgn="base" hangingPunct="0">
              <a:spcBef>
                <a:spcPct val="0"/>
              </a:spcBef>
              <a:spcAft>
                <a:spcPct val="0"/>
              </a:spcAft>
            </a:pPr>
            <a:endParaRPr lang="ja-JP" altLang="ja-JP" sz="1407" dirty="0">
              <a:latin typeface="Arial" panose="020B0604020202020204" pitchFamily="34" charset="0"/>
            </a:endParaRPr>
          </a:p>
        </p:txBody>
      </p:sp>
      <p:sp>
        <p:nvSpPr>
          <p:cNvPr id="11" name="AutoShape 1"/>
          <p:cNvSpPr>
            <a:spLocks noChangeArrowheads="1"/>
          </p:cNvSpPr>
          <p:nvPr/>
        </p:nvSpPr>
        <p:spPr bwMode="auto">
          <a:xfrm rot="16200000">
            <a:off x="3356406" y="911844"/>
            <a:ext cx="532807" cy="654873"/>
          </a:xfrm>
          <a:custGeom>
            <a:avLst/>
            <a:gdLst>
              <a:gd name="G0" fmla="+- 11462 0 0"/>
              <a:gd name="G1" fmla="+- 5091 0 0"/>
              <a:gd name="G2" fmla="+- 21600 0 5091"/>
              <a:gd name="G3" fmla="+- 10800 0 5091"/>
              <a:gd name="G4" fmla="+- 21600 0 11462"/>
              <a:gd name="G5" fmla="*/ G4 G3 10800"/>
              <a:gd name="G6" fmla="+- 21600 0 G5"/>
              <a:gd name="T0" fmla="*/ 11462 w 21600"/>
              <a:gd name="T1" fmla="*/ 0 h 21600"/>
              <a:gd name="T2" fmla="*/ 0 w 21600"/>
              <a:gd name="T3" fmla="*/ 10800 h 21600"/>
              <a:gd name="T4" fmla="*/ 11462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1462" y="0"/>
                </a:moveTo>
                <a:lnTo>
                  <a:pt x="11462" y="5091"/>
                </a:lnTo>
                <a:lnTo>
                  <a:pt x="3375" y="5091"/>
                </a:lnTo>
                <a:lnTo>
                  <a:pt x="3375" y="16509"/>
                </a:lnTo>
                <a:lnTo>
                  <a:pt x="11462" y="16509"/>
                </a:lnTo>
                <a:lnTo>
                  <a:pt x="11462" y="21600"/>
                </a:lnTo>
                <a:lnTo>
                  <a:pt x="21600" y="10800"/>
                </a:lnTo>
                <a:close/>
              </a:path>
              <a:path w="21600" h="21600">
                <a:moveTo>
                  <a:pt x="1350" y="5091"/>
                </a:moveTo>
                <a:lnTo>
                  <a:pt x="1350" y="16509"/>
                </a:lnTo>
                <a:lnTo>
                  <a:pt x="2700" y="16509"/>
                </a:lnTo>
                <a:lnTo>
                  <a:pt x="2700" y="5091"/>
                </a:lnTo>
                <a:close/>
              </a:path>
              <a:path w="21600" h="21600">
                <a:moveTo>
                  <a:pt x="0" y="5091"/>
                </a:moveTo>
                <a:lnTo>
                  <a:pt x="0" y="16509"/>
                </a:lnTo>
                <a:lnTo>
                  <a:pt x="675" y="16509"/>
                </a:lnTo>
                <a:lnTo>
                  <a:pt x="675" y="5091"/>
                </a:lnTo>
                <a:close/>
              </a:path>
            </a:pathLst>
          </a:custGeom>
          <a:solidFill>
            <a:schemeClr val="accent1">
              <a:lumMod val="75000"/>
            </a:schemeClr>
          </a:solidFill>
          <a:ln w="9525">
            <a:solidFill>
              <a:srgbClr val="000000"/>
            </a:solidFill>
            <a:miter lim="800000"/>
            <a:headEnd/>
            <a:tailEnd/>
          </a:ln>
        </p:spPr>
        <p:txBody>
          <a:bodyPr vert="horz" wrap="square" lIns="58047" tIns="6947" rIns="58047" bIns="6947" numCol="1" anchor="t" anchorCtr="0" compatLnSpc="1">
            <a:prstTxWarp prst="textNoShape">
              <a:avLst/>
            </a:prstTxWarp>
          </a:bodyPr>
          <a:lstStyle/>
          <a:p>
            <a:endParaRPr lang="ja-JP" altLang="en-US" sz="1255"/>
          </a:p>
        </p:txBody>
      </p:sp>
      <p:sp>
        <p:nvSpPr>
          <p:cNvPr id="13" name="Rectangle 13"/>
          <p:cNvSpPr>
            <a:spLocks noChangeArrowheads="1"/>
          </p:cNvSpPr>
          <p:nvPr/>
        </p:nvSpPr>
        <p:spPr bwMode="auto">
          <a:xfrm>
            <a:off x="1129503" y="4167791"/>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1441" tIns="35720" rIns="71441" bIns="35720" numCol="1" anchor="t" anchorCtr="0" compatLnSpc="1">
            <a:prstTxWarp prst="textNoShape">
              <a:avLst/>
            </a:prstTxWarp>
          </a:bodyPr>
          <a:lstStyle/>
          <a:p>
            <a:endParaRPr lang="ja-JP" altLang="en-US" sz="1407"/>
          </a:p>
        </p:txBody>
      </p:sp>
      <p:sp>
        <p:nvSpPr>
          <p:cNvPr id="15" name="テキスト ボックス 14"/>
          <p:cNvSpPr txBox="1"/>
          <p:nvPr/>
        </p:nvSpPr>
        <p:spPr>
          <a:xfrm>
            <a:off x="1746733" y="1626332"/>
            <a:ext cx="3306384" cy="707886"/>
          </a:xfrm>
          <a:prstGeom prst="rect">
            <a:avLst/>
          </a:prstGeom>
          <a:noFill/>
        </p:spPr>
        <p:txBody>
          <a:bodyPr wrap="square" rtlCol="0">
            <a:spAutoFit/>
          </a:bodyPr>
          <a:lstStyle/>
          <a:p>
            <a:r>
              <a:rPr lang="en-US" altLang="ja-JP" sz="2000" b="1" dirty="0">
                <a:solidFill>
                  <a:schemeClr val="accent3">
                    <a:lumMod val="75000"/>
                  </a:schemeClr>
                </a:solidFill>
                <a:latin typeface="+mn-ea"/>
              </a:rPr>
              <a:t>F</a:t>
            </a:r>
            <a:r>
              <a:rPr lang="ja-JP" altLang="en-US" sz="2000" b="1" dirty="0">
                <a:solidFill>
                  <a:schemeClr val="accent3">
                    <a:lumMod val="75000"/>
                  </a:schemeClr>
                </a:solidFill>
                <a:latin typeface="+mn-ea"/>
              </a:rPr>
              <a:t> </a:t>
            </a:r>
            <a:r>
              <a:rPr lang="en-US" altLang="ja-JP" sz="2000" b="1" dirty="0">
                <a:solidFill>
                  <a:schemeClr val="accent3">
                    <a:lumMod val="75000"/>
                  </a:schemeClr>
                </a:solidFill>
                <a:latin typeface="+mn-ea"/>
              </a:rPr>
              <a:t>A</a:t>
            </a:r>
            <a:r>
              <a:rPr lang="ja-JP" altLang="en-US" sz="2000" b="1" dirty="0">
                <a:solidFill>
                  <a:schemeClr val="accent3">
                    <a:lumMod val="75000"/>
                  </a:schemeClr>
                </a:solidFill>
                <a:latin typeface="+mn-ea"/>
              </a:rPr>
              <a:t> </a:t>
            </a:r>
            <a:r>
              <a:rPr lang="en-US" altLang="ja-JP" sz="2000" b="1" dirty="0">
                <a:solidFill>
                  <a:schemeClr val="accent3">
                    <a:lumMod val="75000"/>
                  </a:schemeClr>
                </a:solidFill>
                <a:latin typeface="+mn-ea"/>
              </a:rPr>
              <a:t>X</a:t>
            </a:r>
            <a:r>
              <a:rPr lang="ja-JP" altLang="en-US" sz="2000" b="1" dirty="0">
                <a:solidFill>
                  <a:schemeClr val="accent3">
                    <a:lumMod val="75000"/>
                  </a:schemeClr>
                </a:solidFill>
                <a:latin typeface="+mn-ea"/>
              </a:rPr>
              <a:t>　０１１－２３１－７２７２</a:t>
            </a:r>
            <a:endParaRPr lang="en-US" altLang="ja-JP" sz="2000" b="1" dirty="0">
              <a:solidFill>
                <a:schemeClr val="accent3">
                  <a:lumMod val="75000"/>
                </a:schemeClr>
              </a:solidFill>
              <a:latin typeface="+mn-ea"/>
            </a:endParaRPr>
          </a:p>
          <a:p>
            <a:r>
              <a:rPr lang="ja-JP" altLang="en-US" sz="2000" b="1" dirty="0">
                <a:solidFill>
                  <a:schemeClr val="accent3">
                    <a:lumMod val="75000"/>
                  </a:schemeClr>
                </a:solidFill>
                <a:latin typeface="+mn-ea"/>
              </a:rPr>
              <a:t>メール　</a:t>
            </a:r>
            <a:r>
              <a:rPr lang="en-US" altLang="ja-JP" sz="2000" b="1" dirty="0">
                <a:solidFill>
                  <a:schemeClr val="accent3">
                    <a:lumMod val="75000"/>
                  </a:schemeClr>
                </a:solidFill>
                <a:latin typeface="+mn-ea"/>
              </a:rPr>
              <a:t>3ka@m.doui.jp</a:t>
            </a:r>
          </a:p>
        </p:txBody>
      </p:sp>
      <p:sp>
        <p:nvSpPr>
          <p:cNvPr id="21" name="テキスト ボックス 20"/>
          <p:cNvSpPr txBox="1"/>
          <p:nvPr/>
        </p:nvSpPr>
        <p:spPr>
          <a:xfrm>
            <a:off x="585495" y="3391999"/>
            <a:ext cx="5503517" cy="1351973"/>
          </a:xfrm>
          <a:prstGeom prst="rect">
            <a:avLst/>
          </a:prstGeom>
          <a:noFill/>
        </p:spPr>
        <p:txBody>
          <a:bodyPr wrap="square" rtlCol="0">
            <a:spAutoFit/>
          </a:bodyPr>
          <a:lstStyle/>
          <a:p>
            <a:pPr algn="ctr"/>
            <a:r>
              <a:rPr lang="ja-JP" altLang="en-US" sz="1580" dirty="0">
                <a:latin typeface="+mn-ea"/>
              </a:rPr>
              <a:t>医師の勤務</a:t>
            </a:r>
            <a:r>
              <a:rPr lang="ja-JP" altLang="ja-JP" sz="1580" dirty="0">
                <a:latin typeface="+mn-ea"/>
              </a:rPr>
              <a:t>環境</a:t>
            </a:r>
            <a:r>
              <a:rPr lang="ja-JP" altLang="en-US" sz="1580" dirty="0">
                <a:latin typeface="+mn-ea"/>
              </a:rPr>
              <a:t>の整備に関する</a:t>
            </a:r>
            <a:endParaRPr lang="en-US" altLang="ja-JP" sz="1580" dirty="0">
              <a:latin typeface="+mn-ea"/>
            </a:endParaRPr>
          </a:p>
          <a:p>
            <a:pPr algn="ctr"/>
            <a:r>
              <a:rPr lang="ja-JP" altLang="en-US" sz="1580" dirty="0">
                <a:latin typeface="+mn-ea"/>
              </a:rPr>
              <a:t>病院開設者、病院長・管理者等への講習会</a:t>
            </a:r>
            <a:endParaRPr lang="ja-JP" altLang="ja-JP" sz="1580" dirty="0">
              <a:latin typeface="+mn-ea"/>
            </a:endParaRPr>
          </a:p>
          <a:p>
            <a:pPr algn="ctr"/>
            <a:r>
              <a:rPr lang="ja-JP" altLang="en-US" sz="1897" dirty="0">
                <a:latin typeface="+mn-ea"/>
              </a:rPr>
              <a:t>－医師の働き方を考える－</a:t>
            </a:r>
            <a:endParaRPr lang="ja-JP" altLang="ja-JP" sz="1897" dirty="0">
              <a:latin typeface="+mn-ea"/>
            </a:endParaRPr>
          </a:p>
          <a:p>
            <a:pPr algn="r"/>
            <a:endParaRPr lang="en-US" altLang="ja-JP" sz="1564" b="1" dirty="0">
              <a:latin typeface="+mn-ea"/>
            </a:endParaRPr>
          </a:p>
          <a:p>
            <a:pPr algn="r"/>
            <a:r>
              <a:rPr lang="ja-JP" altLang="en-US" sz="1564" b="1" dirty="0">
                <a:latin typeface="+mn-ea"/>
              </a:rPr>
              <a:t>申込締切：</a:t>
            </a:r>
            <a:r>
              <a:rPr lang="ja-JP" altLang="ja-JP" sz="1564" b="1" dirty="0">
                <a:latin typeface="+mn-ea"/>
              </a:rPr>
              <a:t>平成</a:t>
            </a:r>
            <a:r>
              <a:rPr lang="en-US" altLang="ja-JP" sz="1564" b="1" dirty="0">
                <a:latin typeface="+mn-ea"/>
              </a:rPr>
              <a:t>30</a:t>
            </a:r>
            <a:r>
              <a:rPr lang="ja-JP" altLang="en-US" sz="1564" b="1" dirty="0">
                <a:latin typeface="+mn-ea"/>
              </a:rPr>
              <a:t>年</a:t>
            </a:r>
            <a:r>
              <a:rPr lang="en-US" altLang="ja-JP" sz="1564" b="1" dirty="0">
                <a:latin typeface="+mn-ea"/>
              </a:rPr>
              <a:t>10</a:t>
            </a:r>
            <a:r>
              <a:rPr lang="ja-JP" altLang="ja-JP" sz="1564" b="1" dirty="0">
                <a:latin typeface="+mn-ea"/>
              </a:rPr>
              <a:t>月</a:t>
            </a:r>
            <a:r>
              <a:rPr lang="ja-JP" altLang="en-US" sz="1564" b="1" dirty="0">
                <a:latin typeface="+mn-ea"/>
              </a:rPr>
              <a:t>５日（金）</a:t>
            </a:r>
            <a:endParaRPr lang="ja-JP" altLang="en-US" sz="2187" dirty="0">
              <a:latin typeface="+mn-ea"/>
            </a:endParaRPr>
          </a:p>
        </p:txBody>
      </p:sp>
      <p:sp>
        <p:nvSpPr>
          <p:cNvPr id="22" name="テキスト ボックス 21"/>
          <p:cNvSpPr txBox="1"/>
          <p:nvPr/>
        </p:nvSpPr>
        <p:spPr>
          <a:xfrm>
            <a:off x="4620729" y="2894132"/>
            <a:ext cx="1633781" cy="260841"/>
          </a:xfrm>
          <a:prstGeom prst="rect">
            <a:avLst/>
          </a:prstGeom>
          <a:noFill/>
        </p:spPr>
        <p:txBody>
          <a:bodyPr wrap="none" rtlCol="0">
            <a:spAutoFit/>
          </a:bodyPr>
          <a:lstStyle/>
          <a:p>
            <a:r>
              <a:rPr lang="ja-JP" altLang="en-US" sz="1095" dirty="0"/>
              <a:t>平成　　年　　　月　　　日</a:t>
            </a:r>
          </a:p>
        </p:txBody>
      </p:sp>
      <p:graphicFrame>
        <p:nvGraphicFramePr>
          <p:cNvPr id="23" name="表 22"/>
          <p:cNvGraphicFramePr>
            <a:graphicFrameLocks noGrp="1"/>
          </p:cNvGraphicFramePr>
          <p:nvPr>
            <p:extLst>
              <p:ext uri="{D42A27DB-BD31-4B8C-83A1-F6EECF244321}">
                <p14:modId xmlns:p14="http://schemas.microsoft.com/office/powerpoint/2010/main" val="3814930415"/>
              </p:ext>
            </p:extLst>
          </p:nvPr>
        </p:nvGraphicFramePr>
        <p:xfrm>
          <a:off x="750993" y="4804162"/>
          <a:ext cx="5450477" cy="4128962"/>
        </p:xfrm>
        <a:graphic>
          <a:graphicData uri="http://schemas.openxmlformats.org/drawingml/2006/table">
            <a:tbl>
              <a:tblPr firstRow="1" bandRow="1">
                <a:tableStyleId>{5940675A-B579-460E-94D1-54222C63F5DA}</a:tableStyleId>
              </a:tblPr>
              <a:tblGrid>
                <a:gridCol w="2128701">
                  <a:extLst>
                    <a:ext uri="{9D8B030D-6E8A-4147-A177-3AD203B41FA5}">
                      <a16:colId xmlns:a16="http://schemas.microsoft.com/office/drawing/2014/main" val="20000"/>
                    </a:ext>
                  </a:extLst>
                </a:gridCol>
                <a:gridCol w="3321776">
                  <a:extLst>
                    <a:ext uri="{9D8B030D-6E8A-4147-A177-3AD203B41FA5}">
                      <a16:colId xmlns:a16="http://schemas.microsoft.com/office/drawing/2014/main" val="20001"/>
                    </a:ext>
                  </a:extLst>
                </a:gridCol>
              </a:tblGrid>
              <a:tr h="1297692">
                <a:tc gridSpan="2">
                  <a:txBody>
                    <a:bodyPr/>
                    <a:lstStyle/>
                    <a:p>
                      <a:pPr algn="l"/>
                      <a:r>
                        <a:rPr kumimoji="1" lang="ja-JP" altLang="en-US" sz="1300" dirty="0">
                          <a:solidFill>
                            <a:sysClr val="windowText" lastClr="000000"/>
                          </a:solidFill>
                        </a:rPr>
                        <a:t>　</a:t>
                      </a:r>
                      <a:endParaRPr kumimoji="1" lang="en-US" altLang="ja-JP" sz="1300" dirty="0">
                        <a:solidFill>
                          <a:sysClr val="windowText" lastClr="000000"/>
                        </a:solidFill>
                      </a:endParaRPr>
                    </a:p>
                    <a:p>
                      <a:pPr algn="l"/>
                      <a:r>
                        <a:rPr kumimoji="1" lang="ja-JP" altLang="en-US" sz="1300" u="sng" dirty="0">
                          <a:solidFill>
                            <a:sysClr val="windowText" lastClr="000000"/>
                          </a:solidFill>
                        </a:rPr>
                        <a:t>医療機関名　　　　　　　　　　　　　　　　　　　　　　　　　　　　　　　　　　　　　　　</a:t>
                      </a:r>
                      <a:r>
                        <a:rPr kumimoji="1" lang="ja-JP" altLang="en-US" sz="1300" u="sng" dirty="0">
                          <a:solidFill>
                            <a:schemeClr val="bg1"/>
                          </a:solidFill>
                        </a:rPr>
                        <a:t>●</a:t>
                      </a:r>
                      <a:r>
                        <a:rPr kumimoji="1" lang="ja-JP" altLang="en-US" sz="1300" u="sng" dirty="0">
                          <a:solidFill>
                            <a:sysClr val="windowText" lastClr="000000"/>
                          </a:solidFill>
                        </a:rPr>
                        <a:t>　　</a:t>
                      </a:r>
                      <a:endParaRPr kumimoji="1" lang="en-US" altLang="ja-JP" sz="1300" u="sng" dirty="0">
                        <a:solidFill>
                          <a:sysClr val="windowText" lastClr="000000"/>
                        </a:solidFill>
                      </a:endParaRPr>
                    </a:p>
                    <a:p>
                      <a:pPr algn="l"/>
                      <a:endParaRPr kumimoji="1" lang="en-US" altLang="ja-JP" sz="1300" dirty="0">
                        <a:solidFill>
                          <a:sysClr val="windowText" lastClr="000000"/>
                        </a:solidFill>
                      </a:endParaRPr>
                    </a:p>
                    <a:p>
                      <a:pPr algn="l"/>
                      <a:r>
                        <a:rPr kumimoji="1" lang="ja-JP" altLang="en-US" sz="1300" dirty="0">
                          <a:solidFill>
                            <a:sysClr val="windowText" lastClr="000000"/>
                          </a:solidFill>
                        </a:rPr>
                        <a:t>　</a:t>
                      </a:r>
                      <a:r>
                        <a:rPr kumimoji="1" lang="ja-JP" altLang="en-US" sz="1300" u="sng" dirty="0">
                          <a:solidFill>
                            <a:sysClr val="windowText" lastClr="000000"/>
                          </a:solidFill>
                        </a:rPr>
                        <a:t>申込み担当者　氏名　　　　　　　　　　電話番号</a:t>
                      </a:r>
                      <a:r>
                        <a:rPr kumimoji="1" lang="en-US" altLang="ja-JP" sz="1300" u="sng" dirty="0">
                          <a:solidFill>
                            <a:sysClr val="windowText" lastClr="000000"/>
                          </a:solidFill>
                        </a:rPr>
                        <a:t>(</a:t>
                      </a:r>
                      <a:r>
                        <a:rPr kumimoji="1" lang="ja-JP" altLang="en-US" sz="1300" u="sng" dirty="0">
                          <a:solidFill>
                            <a:sysClr val="windowText" lastClr="000000"/>
                          </a:solidFill>
                        </a:rPr>
                        <a:t>　　　　</a:t>
                      </a:r>
                      <a:r>
                        <a:rPr kumimoji="1" lang="en-US" altLang="ja-JP" sz="1300" u="sng" dirty="0">
                          <a:solidFill>
                            <a:sysClr val="windowText" lastClr="000000"/>
                          </a:solidFill>
                        </a:rPr>
                        <a:t>)</a:t>
                      </a:r>
                      <a:r>
                        <a:rPr kumimoji="1" lang="ja-JP" altLang="en-US" sz="1300" u="sng" dirty="0">
                          <a:solidFill>
                            <a:sysClr val="windowText" lastClr="000000"/>
                          </a:solidFill>
                        </a:rPr>
                        <a:t>　　　　－　　　　　　</a:t>
                      </a:r>
                      <a:r>
                        <a:rPr kumimoji="1" lang="ja-JP" altLang="en-US" sz="1300" u="sng" dirty="0">
                          <a:solidFill>
                            <a:schemeClr val="bg1"/>
                          </a:solidFill>
                        </a:rPr>
                        <a:t>●　</a:t>
                      </a:r>
                      <a:r>
                        <a:rPr kumimoji="1" lang="ja-JP" altLang="en-US" sz="1300" u="sng" dirty="0">
                          <a:solidFill>
                            <a:sysClr val="windowText" lastClr="000000"/>
                          </a:solidFill>
                        </a:rPr>
                        <a:t>　　 </a:t>
                      </a:r>
                    </a:p>
                  </a:txBody>
                  <a:tcPr marL="71441" marR="71441" marT="35720" marB="35720" anchor="ctr"/>
                </a:tc>
                <a:tc hMerge="1">
                  <a:txBody>
                    <a:bodyPr/>
                    <a:lstStyle/>
                    <a:p>
                      <a:pPr algn="ctr"/>
                      <a:endParaRPr kumimoji="1" lang="ja-JP" altLang="en-US" sz="1800" dirty="0">
                        <a:solidFill>
                          <a:sysClr val="windowText" lastClr="000000"/>
                        </a:solidFill>
                      </a:endParaRPr>
                    </a:p>
                  </a:txBody>
                  <a:tcPr anchor="ctr" anchorCtr="1"/>
                </a:tc>
                <a:extLst>
                  <a:ext uri="{0D108BD9-81ED-4DB2-BD59-A6C34878D82A}">
                    <a16:rowId xmlns:a16="http://schemas.microsoft.com/office/drawing/2014/main" val="10000"/>
                  </a:ext>
                </a:extLst>
              </a:tr>
              <a:tr h="584152">
                <a:tc>
                  <a:txBody>
                    <a:bodyPr/>
                    <a:lstStyle/>
                    <a:p>
                      <a:pPr algn="ctr"/>
                      <a:r>
                        <a:rPr kumimoji="1" lang="ja-JP" altLang="en-US" sz="1300" dirty="0">
                          <a:solidFill>
                            <a:sysClr val="windowText" lastClr="000000"/>
                          </a:solidFill>
                        </a:rPr>
                        <a:t>ふりがな</a:t>
                      </a:r>
                      <a:endParaRPr kumimoji="1" lang="en-US" altLang="ja-JP" sz="1300" dirty="0">
                        <a:solidFill>
                          <a:sysClr val="windowText" lastClr="000000"/>
                        </a:solidFill>
                      </a:endParaRPr>
                    </a:p>
                    <a:p>
                      <a:pPr algn="ctr"/>
                      <a:r>
                        <a:rPr kumimoji="1" lang="ja-JP" altLang="en-US" sz="1300" dirty="0">
                          <a:solidFill>
                            <a:sysClr val="windowText" lastClr="000000"/>
                          </a:solidFill>
                        </a:rPr>
                        <a:t>氏　　　名</a:t>
                      </a:r>
                    </a:p>
                  </a:txBody>
                  <a:tcPr marL="71441" marR="71441" marT="35720" marB="35720" anchor="ctr" anchorCtr="1"/>
                </a:tc>
                <a:tc>
                  <a:txBody>
                    <a:bodyPr/>
                    <a:lstStyle/>
                    <a:p>
                      <a:pPr algn="ctr"/>
                      <a:r>
                        <a:rPr kumimoji="1" lang="ja-JP" altLang="en-US" sz="1300" dirty="0">
                          <a:solidFill>
                            <a:sysClr val="windowText" lastClr="000000"/>
                          </a:solidFill>
                        </a:rPr>
                        <a:t>役　職　名</a:t>
                      </a:r>
                    </a:p>
                  </a:txBody>
                  <a:tcPr marL="71441" marR="71441" marT="35720" marB="35720" anchor="ctr" anchorCtr="1"/>
                </a:tc>
                <a:extLst>
                  <a:ext uri="{0D108BD9-81ED-4DB2-BD59-A6C34878D82A}">
                    <a16:rowId xmlns:a16="http://schemas.microsoft.com/office/drawing/2014/main" val="10001"/>
                  </a:ext>
                </a:extLst>
              </a:tr>
              <a:tr h="1880324">
                <a:tc>
                  <a:txBody>
                    <a:bodyPr/>
                    <a:lstStyle/>
                    <a:p>
                      <a:endParaRPr kumimoji="1" lang="ja-JP" altLang="en-US" sz="500" dirty="0"/>
                    </a:p>
                  </a:txBody>
                  <a:tcPr marL="71441" marR="71441" marT="35720" marB="35720"/>
                </a:tc>
                <a:tc>
                  <a:txBody>
                    <a:bodyPr/>
                    <a:lstStyle/>
                    <a:p>
                      <a:endParaRPr kumimoji="1" lang="ja-JP" altLang="en-US" sz="500" dirty="0"/>
                    </a:p>
                  </a:txBody>
                  <a:tcPr marL="71441" marR="71441" marT="35720" marB="35720"/>
                </a:tc>
                <a:extLst>
                  <a:ext uri="{0D108BD9-81ED-4DB2-BD59-A6C34878D82A}">
                    <a16:rowId xmlns:a16="http://schemas.microsoft.com/office/drawing/2014/main" val="10002"/>
                  </a:ext>
                </a:extLst>
              </a:tr>
              <a:tr h="366794">
                <a:tc gridSpan="2">
                  <a:txBody>
                    <a:bodyPr/>
                    <a:lstStyle/>
                    <a:p>
                      <a:pPr algn="ctr"/>
                      <a:r>
                        <a:rPr kumimoji="1" lang="ja-JP" altLang="en-US" sz="1500" dirty="0">
                          <a:solidFill>
                            <a:sysClr val="windowText" lastClr="000000"/>
                          </a:solidFill>
                        </a:rPr>
                        <a:t>　　　</a:t>
                      </a:r>
                    </a:p>
                  </a:txBody>
                  <a:tcPr marL="71441" marR="71441" marT="35720" marB="35720"/>
                </a:tc>
                <a:tc hMerge="1">
                  <a:txBody>
                    <a:bodyPr/>
                    <a:lstStyle/>
                    <a:p>
                      <a:pPr algn="ctr"/>
                      <a:endParaRPr kumimoji="1" lang="ja-JP" altLang="en-US" sz="2000" dirty="0">
                        <a:solidFill>
                          <a:sysClr val="windowText" lastClr="000000"/>
                        </a:solidFill>
                      </a:endParaRPr>
                    </a:p>
                  </a:txBody>
                  <a:tcPr/>
                </a:tc>
                <a:extLst>
                  <a:ext uri="{0D108BD9-81ED-4DB2-BD59-A6C34878D82A}">
                    <a16:rowId xmlns:a16="http://schemas.microsoft.com/office/drawing/2014/main" val="10003"/>
                  </a:ext>
                </a:extLst>
              </a:tr>
            </a:tbl>
          </a:graphicData>
        </a:graphic>
      </p:graphicFrame>
      <p:sp>
        <p:nvSpPr>
          <p:cNvPr id="12" name="Text Box 5">
            <a:extLst>
              <a:ext uri="{FF2B5EF4-FFF2-40B4-BE49-F238E27FC236}">
                <a16:creationId xmlns:a16="http://schemas.microsoft.com/office/drawing/2014/main" id="{0A30CEA6-0613-49F5-A3D1-B8BADFE06796}"/>
              </a:ext>
            </a:extLst>
          </p:cNvPr>
          <p:cNvSpPr txBox="1">
            <a:spLocks noChangeArrowheads="1"/>
          </p:cNvSpPr>
          <p:nvPr/>
        </p:nvSpPr>
        <p:spPr bwMode="auto">
          <a:xfrm>
            <a:off x="3337253" y="9469345"/>
            <a:ext cx="3515489" cy="2238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58047" tIns="6947" rIns="58047" bIns="6947" numCol="1" anchor="t" anchorCtr="0" compatLnSpc="1">
            <a:prstTxWarp prst="textNoShape">
              <a:avLst/>
            </a:prstTxWarp>
          </a:bodyPr>
          <a:lstStyle/>
          <a:p>
            <a:pPr algn="ctr" defTabSz="714423" eaLnBrk="0" fontAlgn="base" hangingPunct="0">
              <a:spcBef>
                <a:spcPct val="0"/>
              </a:spcBef>
              <a:spcAft>
                <a:spcPct val="0"/>
              </a:spcAft>
            </a:pPr>
            <a:r>
              <a:rPr lang="ja-JP" altLang="en-US" sz="1412" b="1" dirty="0">
                <a:latin typeface="ＭＳ ゴシック" panose="020B0609070205080204" pitchFamily="49" charset="-128"/>
                <a:ea typeface="ＭＳ ゴシック" panose="020B0609070205080204" pitchFamily="49" charset="-128"/>
                <a:cs typeface="Times New Roman" panose="02020603050405020304" pitchFamily="18" charset="0"/>
              </a:rPr>
              <a:t>北海道医報 平成</a:t>
            </a:r>
            <a:r>
              <a:rPr lang="en-US" altLang="ja-JP" sz="1412" b="1" dirty="0">
                <a:latin typeface="ＭＳ ゴシック" panose="020B0609070205080204" pitchFamily="49" charset="-128"/>
                <a:ea typeface="ＭＳ ゴシック" panose="020B0609070205080204" pitchFamily="49" charset="-128"/>
                <a:cs typeface="Times New Roman" panose="02020603050405020304" pitchFamily="18" charset="0"/>
              </a:rPr>
              <a:t>30</a:t>
            </a:r>
            <a:r>
              <a:rPr lang="ja-JP" altLang="en-US" sz="1412" b="1" dirty="0">
                <a:latin typeface="ＭＳ ゴシック" panose="020B0609070205080204" pitchFamily="49" charset="-128"/>
                <a:ea typeface="ＭＳ ゴシック" panose="020B0609070205080204" pitchFamily="49" charset="-128"/>
                <a:cs typeface="Times New Roman" panose="02020603050405020304" pitchFamily="18" charset="0"/>
              </a:rPr>
              <a:t>年８月号附録</a:t>
            </a:r>
            <a:endParaRPr lang="ja-JP" altLang="en-US" sz="1412" dirty="0">
              <a:latin typeface="Arial" panose="020B0604020202020204" pitchFamily="34" charset="0"/>
            </a:endParaRPr>
          </a:p>
        </p:txBody>
      </p:sp>
    </p:spTree>
    <p:extLst>
      <p:ext uri="{BB962C8B-B14F-4D97-AF65-F5344CB8AC3E}">
        <p14:creationId xmlns:p14="http://schemas.microsoft.com/office/powerpoint/2010/main" val="3143579805"/>
      </p:ext>
    </p:extLst>
  </p:cSld>
  <p:clrMapOvr>
    <a:masterClrMapping/>
  </p:clrMapOvr>
</p:sld>
</file>

<file path=ppt/theme/theme1.xml><?xml version="1.0" encoding="utf-8"?>
<a:theme xmlns:a="http://schemas.openxmlformats.org/drawingml/2006/main" name="28_Eventkokuchi_chirashi">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CAC9C89-FEDC-41A2-8865-7C49606994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イベント告知チラシ</Template>
  <TotalTime>0</TotalTime>
  <Words>195</Words>
  <Application>Microsoft Office PowerPoint</Application>
  <PresentationFormat>A4 210 x 297 mm</PresentationFormat>
  <Paragraphs>57</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HGPｺﾞｼｯｸE</vt:lpstr>
      <vt:lpstr>HGｺﾞｼｯｸM</vt:lpstr>
      <vt:lpstr>ＭＳ Ｐゴシック</vt:lpstr>
      <vt:lpstr>ＭＳ ゴシック</vt:lpstr>
      <vt:lpstr>ＭＳ 明朝</vt:lpstr>
      <vt:lpstr>メイリオ</vt:lpstr>
      <vt:lpstr>小塚ゴシック Pro B</vt:lpstr>
      <vt:lpstr>Arial</vt:lpstr>
      <vt:lpstr>Calibri</vt:lpstr>
      <vt:lpstr>Times New Roman</vt:lpstr>
      <vt:lpstr>28_Eventkokuchi_chirashi</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2018-06-05T08:12:22Z</dcterms:created>
  <dcterms:modified xsi:type="dcterms:W3CDTF">2018-06-11T09:06:15Z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TC102862799990</vt:lpwstr>
  </property>
</Properties>
</file>